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32" r:id="rId2"/>
    <p:sldId id="895" r:id="rId3"/>
    <p:sldId id="671" r:id="rId4"/>
    <p:sldId id="896" r:id="rId5"/>
    <p:sldId id="672" r:id="rId6"/>
    <p:sldId id="673" r:id="rId7"/>
    <p:sldId id="674" r:id="rId8"/>
    <p:sldId id="675" r:id="rId9"/>
    <p:sldId id="676" r:id="rId10"/>
    <p:sldId id="811" r:id="rId11"/>
    <p:sldId id="897" r:id="rId12"/>
    <p:sldId id="800" r:id="rId13"/>
    <p:sldId id="799" r:id="rId14"/>
    <p:sldId id="801" r:id="rId15"/>
    <p:sldId id="898" r:id="rId16"/>
    <p:sldId id="827" r:id="rId17"/>
    <p:sldId id="803" r:id="rId18"/>
    <p:sldId id="678" r:id="rId19"/>
    <p:sldId id="804" r:id="rId20"/>
    <p:sldId id="701" r:id="rId21"/>
    <p:sldId id="899" r:id="rId22"/>
    <p:sldId id="865" r:id="rId23"/>
    <p:sldId id="866" r:id="rId24"/>
    <p:sldId id="867" r:id="rId25"/>
    <p:sldId id="868" r:id="rId26"/>
    <p:sldId id="869" r:id="rId27"/>
    <p:sldId id="870" r:id="rId28"/>
    <p:sldId id="871" r:id="rId29"/>
    <p:sldId id="872" r:id="rId30"/>
    <p:sldId id="873" r:id="rId31"/>
    <p:sldId id="855" r:id="rId32"/>
    <p:sldId id="856" r:id="rId33"/>
    <p:sldId id="857" r:id="rId34"/>
    <p:sldId id="900" r:id="rId35"/>
    <p:sldId id="875" r:id="rId36"/>
    <p:sldId id="876" r:id="rId37"/>
    <p:sldId id="877" r:id="rId38"/>
    <p:sldId id="878" r:id="rId39"/>
    <p:sldId id="879" r:id="rId40"/>
    <p:sldId id="880" r:id="rId41"/>
    <p:sldId id="901" r:id="rId42"/>
    <p:sldId id="882" r:id="rId43"/>
    <p:sldId id="883" r:id="rId44"/>
    <p:sldId id="884" r:id="rId45"/>
    <p:sldId id="885" r:id="rId46"/>
    <p:sldId id="886" r:id="rId47"/>
    <p:sldId id="902" r:id="rId48"/>
    <p:sldId id="859" r:id="rId49"/>
    <p:sldId id="860" r:id="rId50"/>
    <p:sldId id="861" r:id="rId51"/>
    <p:sldId id="887" r:id="rId52"/>
    <p:sldId id="888" r:id="rId53"/>
    <p:sldId id="889" r:id="rId54"/>
    <p:sldId id="890" r:id="rId55"/>
    <p:sldId id="891" r:id="rId56"/>
    <p:sldId id="892" r:id="rId57"/>
    <p:sldId id="893" r:id="rId58"/>
    <p:sldId id="894" r:id="rId59"/>
    <p:sldId id="903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FEB"/>
    <a:srgbClr val="E6AF00"/>
    <a:srgbClr val="00FF00"/>
    <a:srgbClr val="FFFF00"/>
    <a:srgbClr val="FBFFC5"/>
    <a:srgbClr val="E0AE2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9293" autoAdjust="0"/>
  </p:normalViewPr>
  <p:slideViewPr>
    <p:cSldViewPr snapToGrid="0">
      <p:cViewPr varScale="1">
        <p:scale>
          <a:sx n="87" d="100"/>
          <a:sy n="87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32"/>
    </p:cViewPr>
  </p:sorterViewPr>
  <p:notesViewPr>
    <p:cSldViewPr snapToGrid="0">
      <p:cViewPr varScale="1">
        <p:scale>
          <a:sx n="97" d="100"/>
          <a:sy n="97" d="100"/>
        </p:scale>
        <p:origin x="-2664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3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17" Type="http://schemas.openxmlformats.org/officeDocument/2006/relationships/image" Target="../media/image127.wmf"/><Relationship Id="rId2" Type="http://schemas.openxmlformats.org/officeDocument/2006/relationships/image" Target="../media/image112.wmf"/><Relationship Id="rId16" Type="http://schemas.openxmlformats.org/officeDocument/2006/relationships/image" Target="../media/image126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5" Type="http://schemas.openxmlformats.org/officeDocument/2006/relationships/image" Target="../media/image12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Relationship Id="rId14" Type="http://schemas.openxmlformats.org/officeDocument/2006/relationships/image" Target="../media/image12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4" Type="http://schemas.openxmlformats.org/officeDocument/2006/relationships/image" Target="../media/image15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5.wmf"/><Relationship Id="rId1" Type="http://schemas.openxmlformats.org/officeDocument/2006/relationships/image" Target="../media/image37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5" y="0"/>
            <a:ext cx="3168926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68927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5" y="9120813"/>
            <a:ext cx="3168926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algn="r"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FA2E3ED7-5C4E-48A0-914B-B195577FC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5" y="0"/>
            <a:ext cx="3168926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61226"/>
            <a:ext cx="5363817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68927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5" y="9120813"/>
            <a:ext cx="3168926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b" anchorCtr="0" compatLnSpc="1">
            <a:prstTxWarp prst="textNoShape">
              <a:avLst/>
            </a:prstTxWarp>
          </a:bodyPr>
          <a:lstStyle>
            <a:lvl1pPr algn="r" defTabSz="967052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34165CC0-ACD4-4CAB-9AAD-ACA0174C0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52400"/>
            <a:ext cx="2198687" cy="622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52400"/>
            <a:ext cx="6445250" cy="622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54875" cy="40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066800"/>
            <a:ext cx="4321175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66800"/>
            <a:ext cx="4322762" cy="530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1066800"/>
            <a:ext cx="4321175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066800"/>
            <a:ext cx="4322762" cy="530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2548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066800"/>
            <a:ext cx="8796337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67750" y="6586538"/>
            <a:ext cx="371475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defRPr/>
            </a:pPr>
            <a:fld id="{8A454BBF-98D2-4E90-9FAA-DA0C94FF0811}" type="slidenum">
              <a:rPr lang="en-US" sz="1200">
                <a:solidFill>
                  <a:srgbClr val="BB0018"/>
                </a:solidFill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solidFill>
                <a:srgbClr val="BB0018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925513" y="685800"/>
            <a:ext cx="8077200" cy="0"/>
          </a:xfrm>
          <a:prstGeom prst="line">
            <a:avLst/>
          </a:prstGeom>
          <a:noFill/>
          <a:ln w="38100">
            <a:solidFill>
              <a:srgbClr val="BB00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9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BB001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lr>
          <a:srgbClr val="BB0018"/>
        </a:buClr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35000"/>
        </a:spcAft>
        <a:buClr>
          <a:srgbClr val="BB0018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jpeg"/><Relationship Id="rId39" Type="http://schemas.openxmlformats.org/officeDocument/2006/relationships/image" Target="../media/image98.png"/><Relationship Id="rId3" Type="http://schemas.openxmlformats.org/officeDocument/2006/relationships/image" Target="../media/image62.png"/><Relationship Id="rId21" Type="http://schemas.openxmlformats.org/officeDocument/2006/relationships/image" Target="../media/image80.jpeg"/><Relationship Id="rId34" Type="http://schemas.openxmlformats.org/officeDocument/2006/relationships/image" Target="../media/image93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jpeg"/><Relationship Id="rId33" Type="http://schemas.openxmlformats.org/officeDocument/2006/relationships/image" Target="../media/image92.png"/><Relationship Id="rId38" Type="http://schemas.openxmlformats.org/officeDocument/2006/relationships/image" Target="../media/image97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jpeg"/><Relationship Id="rId29" Type="http://schemas.openxmlformats.org/officeDocument/2006/relationships/image" Target="../media/image88.png"/><Relationship Id="rId41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jpeg"/><Relationship Id="rId32" Type="http://schemas.openxmlformats.org/officeDocument/2006/relationships/image" Target="../media/image91.jpeg"/><Relationship Id="rId37" Type="http://schemas.openxmlformats.org/officeDocument/2006/relationships/image" Target="../media/image96.png"/><Relationship Id="rId40" Type="http://schemas.openxmlformats.org/officeDocument/2006/relationships/image" Target="../media/image99.jpeg"/><Relationship Id="rId5" Type="http://schemas.openxmlformats.org/officeDocument/2006/relationships/image" Target="../media/image64.png"/><Relationship Id="rId15" Type="http://schemas.openxmlformats.org/officeDocument/2006/relationships/image" Target="../media/image74.jpeg"/><Relationship Id="rId23" Type="http://schemas.openxmlformats.org/officeDocument/2006/relationships/image" Target="../media/image82.jpeg"/><Relationship Id="rId28" Type="http://schemas.openxmlformats.org/officeDocument/2006/relationships/image" Target="../media/image87.jpeg"/><Relationship Id="rId36" Type="http://schemas.openxmlformats.org/officeDocument/2006/relationships/image" Target="../media/image95.jpeg"/><Relationship Id="rId10" Type="http://schemas.openxmlformats.org/officeDocument/2006/relationships/image" Target="../media/image69.png"/><Relationship Id="rId19" Type="http://schemas.openxmlformats.org/officeDocument/2006/relationships/image" Target="../media/image78.jpeg"/><Relationship Id="rId31" Type="http://schemas.openxmlformats.org/officeDocument/2006/relationships/image" Target="../media/image9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jpeg"/><Relationship Id="rId27" Type="http://schemas.openxmlformats.org/officeDocument/2006/relationships/image" Target="../media/image86.jpeg"/><Relationship Id="rId30" Type="http://schemas.openxmlformats.org/officeDocument/2006/relationships/image" Target="../media/image89.png"/><Relationship Id="rId35" Type="http://schemas.openxmlformats.org/officeDocument/2006/relationships/image" Target="../media/image9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18" Type="http://schemas.openxmlformats.org/officeDocument/2006/relationships/oleObject" Target="../embeddings/oleObject74.bin"/><Relationship Id="rId3" Type="http://schemas.openxmlformats.org/officeDocument/2006/relationships/oleObject" Target="../embeddings/oleObject59.bin"/><Relationship Id="rId21" Type="http://schemas.openxmlformats.org/officeDocument/2006/relationships/image" Target="../media/image110.png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71.bin"/><Relationship Id="rId10" Type="http://schemas.openxmlformats.org/officeDocument/2006/relationships/oleObject" Target="../embeddings/oleObject66.bin"/><Relationship Id="rId19" Type="http://schemas.openxmlformats.org/officeDocument/2006/relationships/oleObject" Target="../embeddings/oleObject75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36.jpeg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2.jpeg"/><Relationship Id="rId4" Type="http://schemas.openxmlformats.org/officeDocument/2006/relationships/oleObject" Target="../embeddings/oleObject8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8.jpeg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15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jpe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218"/>
          <p:cNvSpPr>
            <a:spLocks noChangeArrowheads="1"/>
          </p:cNvSpPr>
          <p:nvPr/>
        </p:nvSpPr>
        <p:spPr bwMode="auto">
          <a:xfrm>
            <a:off x="273050" y="3659188"/>
            <a:ext cx="86868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spcAft>
                <a:spcPct val="40000"/>
              </a:spcAft>
              <a:buClr>
                <a:srgbClr val="BB0018"/>
              </a:buClr>
              <a:buFont typeface="Wingdings" pitchFamily="2" charset="2"/>
              <a:buNone/>
            </a:pPr>
            <a:r>
              <a:rPr lang="en-US" sz="2800" dirty="0"/>
              <a:t>John McCloskey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sz="1800" dirty="0"/>
              <a:t>NASA/GSFC Chief EMC Engineer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Code 565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Building </a:t>
            </a:r>
            <a:r>
              <a:rPr lang="en-US" sz="1800" dirty="0" smtClean="0"/>
              <a:t>23, room E203</a:t>
            </a:r>
            <a:endParaRPr lang="en-US" sz="1800" dirty="0"/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301-286-5498</a:t>
            </a:r>
          </a:p>
          <a:p>
            <a:pPr marL="342900" indent="-342900" algn="ctr">
              <a:buClr>
                <a:srgbClr val="BB0018"/>
              </a:buClr>
              <a:buFont typeface="Wingdings" pitchFamily="2" charset="2"/>
              <a:buNone/>
            </a:pPr>
            <a:r>
              <a:rPr lang="en-US" sz="1800" dirty="0"/>
              <a:t>John.C.McCloskey@nasa.gov</a:t>
            </a:r>
            <a:endParaRPr lang="en-US" dirty="0"/>
          </a:p>
        </p:txBody>
      </p:sp>
      <p:sp>
        <p:nvSpPr>
          <p:cNvPr id="23555" name="Rectangle 9219"/>
          <p:cNvSpPr>
            <a:spLocks noChangeArrowheads="1"/>
          </p:cNvSpPr>
          <p:nvPr/>
        </p:nvSpPr>
        <p:spPr bwMode="auto">
          <a:xfrm>
            <a:off x="228600" y="1905000"/>
            <a:ext cx="86868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 eaLnBrk="1" hangingPunct="1"/>
            <a:r>
              <a:rPr lang="en-US" sz="2800" dirty="0" smtClean="0">
                <a:solidFill>
                  <a:srgbClr val="BB0018"/>
                </a:solidFill>
              </a:rPr>
              <a:t>Fundamentals of EMC</a:t>
            </a:r>
            <a:endParaRPr lang="en-US" sz="2800" dirty="0">
              <a:solidFill>
                <a:srgbClr val="BB0018"/>
              </a:solidFill>
            </a:endParaRPr>
          </a:p>
          <a:p>
            <a:pPr algn="ctr" eaLnBrk="1" hangingPunct="1"/>
            <a:endParaRPr lang="en-US" dirty="0">
              <a:solidFill>
                <a:srgbClr val="BB0018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rgbClr val="BB0018"/>
                </a:solidFill>
              </a:rPr>
              <a:t>Building Blocks</a:t>
            </a:r>
            <a:endParaRPr lang="en-US" sz="2800" dirty="0">
              <a:solidFill>
                <a:srgbClr val="BB0018"/>
              </a:solidFill>
            </a:endParaRPr>
          </a:p>
        </p:txBody>
      </p:sp>
      <p:sp>
        <p:nvSpPr>
          <p:cNvPr id="4" name="Text Box 1027" descr="ABL"/>
          <p:cNvSpPr txBox="1">
            <a:spLocks noChangeArrowheads="1"/>
          </p:cNvSpPr>
          <p:nvPr/>
        </p:nvSpPr>
        <p:spPr bwMode="auto">
          <a:xfrm>
            <a:off x="976313" y="1238250"/>
            <a:ext cx="18415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800" b="1">
              <a:latin typeface="Arial" charset="0"/>
            </a:endParaRPr>
          </a:p>
        </p:txBody>
      </p:sp>
      <p:pic>
        <p:nvPicPr>
          <p:cNvPr id="5" name="Picture 1032" descr="j03985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593975"/>
            <a:ext cx="1358900" cy="1855788"/>
          </a:xfrm>
          <a:prstGeom prst="rect">
            <a:avLst/>
          </a:prstGeom>
          <a:noFill/>
        </p:spPr>
      </p:pic>
      <p:pic>
        <p:nvPicPr>
          <p:cNvPr id="6" name="Picture 1034" descr="so02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14925"/>
            <a:ext cx="1295400" cy="1427163"/>
          </a:xfrm>
          <a:prstGeom prst="rect">
            <a:avLst/>
          </a:prstGeom>
          <a:noFill/>
        </p:spPr>
      </p:pic>
      <p:pic>
        <p:nvPicPr>
          <p:cNvPr id="7" name="Picture 1035" descr="j0311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942975"/>
            <a:ext cx="1276350" cy="1165225"/>
          </a:xfrm>
          <a:prstGeom prst="rect">
            <a:avLst/>
          </a:prstGeom>
          <a:noFill/>
        </p:spPr>
      </p:pic>
      <p:pic>
        <p:nvPicPr>
          <p:cNvPr id="8" name="Picture 1029" descr="so0166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2546350"/>
            <a:ext cx="1939925" cy="1719263"/>
          </a:xfrm>
          <a:prstGeom prst="rect">
            <a:avLst/>
          </a:prstGeom>
          <a:noFill/>
        </p:spPr>
      </p:pic>
      <p:pic>
        <p:nvPicPr>
          <p:cNvPr id="9" name="Picture 1031" descr="j03542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8688" y="958850"/>
            <a:ext cx="1617662" cy="1325563"/>
          </a:xfrm>
          <a:prstGeom prst="rect">
            <a:avLst/>
          </a:prstGeom>
          <a:noFill/>
        </p:spPr>
      </p:pic>
      <p:pic>
        <p:nvPicPr>
          <p:cNvPr id="10" name="Picture 1033" descr="so0206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4850" y="4565650"/>
            <a:ext cx="1936750" cy="1938338"/>
          </a:xfrm>
          <a:prstGeom prst="rect">
            <a:avLst/>
          </a:prstGeom>
          <a:noFill/>
        </p:spPr>
      </p:pic>
      <p:pic>
        <p:nvPicPr>
          <p:cNvPr id="11" name="Picture 1036" descr="j03475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5058" y="73025"/>
            <a:ext cx="606425" cy="56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0023 L -0.81355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Fields Begetting Fields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154363" y="3242010"/>
            <a:ext cx="312737" cy="304800"/>
            <a:chOff x="2112335" y="3012558"/>
            <a:chExt cx="312922" cy="304604"/>
          </a:xfrm>
        </p:grpSpPr>
        <p:sp>
          <p:nvSpPr>
            <p:cNvPr id="9241" name="TextBox 61"/>
            <p:cNvSpPr txBox="1">
              <a:spLocks noChangeArrowheads="1"/>
            </p:cNvSpPr>
            <p:nvPr/>
          </p:nvSpPr>
          <p:spPr bwMode="auto">
            <a:xfrm>
              <a:off x="2112335" y="3012558"/>
              <a:ext cx="312922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9242" name="Straight Arrow Connector 66"/>
            <p:cNvCxnSpPr>
              <a:cxnSpLocks noChangeShapeType="1"/>
            </p:cNvCxnSpPr>
            <p:nvPr/>
          </p:nvCxnSpPr>
          <p:spPr bwMode="auto">
            <a:xfrm>
              <a:off x="2218660" y="3042500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632200" y="4011947"/>
            <a:ext cx="303213" cy="304800"/>
            <a:chOff x="2690037" y="3320902"/>
            <a:chExt cx="303304" cy="304604"/>
          </a:xfrm>
        </p:grpSpPr>
        <p:sp>
          <p:nvSpPr>
            <p:cNvPr id="9239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9240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226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575" y="3281697"/>
            <a:ext cx="1330325" cy="17732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sp>
        <p:nvSpPr>
          <p:cNvPr id="9227" name="Curved Left Arrow 45"/>
          <p:cNvSpPr>
            <a:spLocks noChangeArrowheads="1"/>
          </p:cNvSpPr>
          <p:nvPr/>
        </p:nvSpPr>
        <p:spPr bwMode="auto">
          <a:xfrm flipV="1">
            <a:off x="3232150" y="3489660"/>
            <a:ext cx="431800" cy="347662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0" name="Circular Arrow 29"/>
          <p:cNvSpPr/>
          <p:nvPr/>
        </p:nvSpPr>
        <p:spPr bwMode="auto">
          <a:xfrm rot="5400000">
            <a:off x="3219451" y="3242009"/>
            <a:ext cx="760412" cy="842963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9" name="Curved Left Arrow 48"/>
          <p:cNvSpPr>
            <a:spLocks noChangeArrowheads="1"/>
          </p:cNvSpPr>
          <p:nvPr/>
        </p:nvSpPr>
        <p:spPr bwMode="auto">
          <a:xfrm flipV="1">
            <a:off x="4044950" y="3489660"/>
            <a:ext cx="433388" cy="347662"/>
          </a:xfrm>
          <a:prstGeom prst="curvedLeftArrow">
            <a:avLst>
              <a:gd name="adj1" fmla="val 25000"/>
              <a:gd name="adj2" fmla="val 50000"/>
              <a:gd name="adj3" fmla="val 2503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2" name="Circular Arrow 31"/>
          <p:cNvSpPr/>
          <p:nvPr/>
        </p:nvSpPr>
        <p:spPr bwMode="auto">
          <a:xfrm rot="5400000">
            <a:off x="4033044" y="3241216"/>
            <a:ext cx="760412" cy="844550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31" name="Curved Left Arrow 50"/>
          <p:cNvSpPr>
            <a:spLocks noChangeArrowheads="1"/>
          </p:cNvSpPr>
          <p:nvPr/>
        </p:nvSpPr>
        <p:spPr bwMode="auto">
          <a:xfrm flipV="1">
            <a:off x="4859338" y="3489660"/>
            <a:ext cx="431800" cy="347662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4" name="Circular Arrow 33"/>
          <p:cNvSpPr/>
          <p:nvPr/>
        </p:nvSpPr>
        <p:spPr bwMode="auto">
          <a:xfrm rot="5400000">
            <a:off x="4846638" y="3242010"/>
            <a:ext cx="760412" cy="842962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33" name="Curved Left Arrow 52"/>
          <p:cNvSpPr>
            <a:spLocks noChangeArrowheads="1"/>
          </p:cNvSpPr>
          <p:nvPr/>
        </p:nvSpPr>
        <p:spPr bwMode="auto">
          <a:xfrm flipV="1">
            <a:off x="5673725" y="3489660"/>
            <a:ext cx="431800" cy="347662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54" name="Circular Arrow 53"/>
          <p:cNvSpPr/>
          <p:nvPr/>
        </p:nvSpPr>
        <p:spPr bwMode="auto">
          <a:xfrm rot="5400000">
            <a:off x="5661026" y="3242009"/>
            <a:ext cx="760412" cy="842963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44808" y="2582684"/>
          <a:ext cx="2043113" cy="492125"/>
        </p:xfrm>
        <a:graphic>
          <a:graphicData uri="http://schemas.openxmlformats.org/presentationml/2006/ole">
            <p:oleObj spid="_x0000_s576514" name="Equation" r:id="rId4" imgW="1218960" imgH="29196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294021" y="2101671"/>
          <a:ext cx="2052637" cy="484188"/>
        </p:xfrm>
        <a:graphic>
          <a:graphicData uri="http://schemas.openxmlformats.org/presentationml/2006/ole">
            <p:oleObj spid="_x0000_s576515" name="Equation" r:id="rId5" imgW="1231560" imgH="291960" progId="Equation.3">
              <p:embed/>
            </p:oleObj>
          </a:graphicData>
        </a:graphic>
      </p:graphicFrame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1139825" y="1149350"/>
          <a:ext cx="2368550" cy="393700"/>
        </p:xfrm>
        <a:graphic>
          <a:graphicData uri="http://schemas.openxmlformats.org/presentationml/2006/ole">
            <p:oleObj spid="_x0000_s576516" name="Equation" r:id="rId6" imgW="1765080" imgH="291960" progId="Equation.3">
              <p:embed/>
            </p:oleObj>
          </a:graphicData>
        </a:graphic>
      </p:graphicFrame>
      <p:sp>
        <p:nvSpPr>
          <p:cNvPr id="9236" name="TextBox 21"/>
          <p:cNvSpPr txBox="1">
            <a:spLocks noChangeArrowheads="1"/>
          </p:cNvSpPr>
          <p:nvPr/>
        </p:nvSpPr>
        <p:spPr bwMode="auto">
          <a:xfrm>
            <a:off x="665163" y="908050"/>
            <a:ext cx="176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Recall Ampere’s Law:</a:t>
            </a:r>
          </a:p>
        </p:txBody>
      </p:sp>
      <p:sp>
        <p:nvSpPr>
          <p:cNvPr id="9237" name="TextBox 22"/>
          <p:cNvSpPr txBox="1">
            <a:spLocks noChangeArrowheads="1"/>
          </p:cNvSpPr>
          <p:nvPr/>
        </p:nvSpPr>
        <p:spPr bwMode="auto">
          <a:xfrm>
            <a:off x="4014788" y="908050"/>
            <a:ext cx="1509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But in free space, </a:t>
            </a:r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4637088" y="1127125"/>
          <a:ext cx="966787" cy="415925"/>
        </p:xfrm>
        <a:graphic>
          <a:graphicData uri="http://schemas.openxmlformats.org/presentationml/2006/ole">
            <p:oleObj spid="_x0000_s576517" name="Equation" r:id="rId7" imgW="685800" imgH="291960" progId="Equation.3">
              <p:embed/>
            </p:oleObj>
          </a:graphicData>
        </a:graphic>
      </p:graphicFrame>
      <p:sp>
        <p:nvSpPr>
          <p:cNvPr id="9238" name="TextBox 25"/>
          <p:cNvSpPr txBox="1">
            <a:spLocks noChangeArrowheads="1"/>
          </p:cNvSpPr>
          <p:nvPr/>
        </p:nvSpPr>
        <p:spPr bwMode="auto">
          <a:xfrm>
            <a:off x="927939" y="1746764"/>
            <a:ext cx="3675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Thus in free space far from any sources, 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3398314" y="2148626"/>
            <a:ext cx="4921436" cy="81560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>
                <a:solidFill>
                  <a:srgbClr val="FF0000"/>
                </a:solidFill>
              </a:rPr>
              <a:t>Time-varying magnetic field begets </a:t>
            </a:r>
            <a:r>
              <a:rPr lang="en-US" dirty="0" smtClean="0">
                <a:solidFill>
                  <a:srgbClr val="FF0000"/>
                </a:solidFill>
              </a:rPr>
              <a:t>electric field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 smtClean="0">
                <a:solidFill>
                  <a:srgbClr val="0000FF"/>
                </a:solidFill>
              </a:rPr>
              <a:t>Time-varying </a:t>
            </a:r>
            <a:r>
              <a:rPr lang="en-US" dirty="0">
                <a:solidFill>
                  <a:srgbClr val="0000FF"/>
                </a:solidFill>
              </a:rPr>
              <a:t>electric </a:t>
            </a:r>
            <a:r>
              <a:rPr lang="en-US" dirty="0" smtClean="0">
                <a:solidFill>
                  <a:srgbClr val="0000FF"/>
                </a:solidFill>
              </a:rPr>
              <a:t>field begets magnetic field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235" name="Text Box 32"/>
          <p:cNvSpPr txBox="1">
            <a:spLocks noChangeArrowheads="1"/>
          </p:cNvSpPr>
          <p:nvPr/>
        </p:nvSpPr>
        <p:spPr bwMode="auto">
          <a:xfrm>
            <a:off x="3297440" y="5550790"/>
            <a:ext cx="3167756" cy="1107996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H and E fields, H and E fields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Go together like cables and shields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This, I tell you, brother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You can’t have one without the other…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3206840" y="5499277"/>
            <a:ext cx="3322749" cy="1197735"/>
          </a:xfrm>
          <a:prstGeom prst="wedgeRoundRectCallout">
            <a:avLst>
              <a:gd name="adj1" fmla="val -74496"/>
              <a:gd name="adj2" fmla="val -21191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36904" name="Picture 8" descr="https://encrypted-tbn3.gstatic.com/images?q=tbn:ANd9GcRYWf1X-tt1eja84ex4wwxddaU9nmH8SGyYu_l9wgGQoFNMwcsFn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13" y="5460642"/>
            <a:ext cx="1397358" cy="1397358"/>
          </a:xfrm>
          <a:prstGeom prst="rect">
            <a:avLst/>
          </a:prstGeom>
          <a:noFill/>
        </p:spPr>
      </p:pic>
      <p:pic>
        <p:nvPicPr>
          <p:cNvPr id="336906" name="Picture 10" descr="https://encrypted-tbn2.gstatic.com/images?q=tbn:ANd9GcRj-Opn3RIIBqI3EDwMXvDV6M2t1Vl0hcNTW8X--mSWp53b1ML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9122" y="5409128"/>
            <a:ext cx="1175389" cy="1448872"/>
          </a:xfrm>
          <a:prstGeom prst="rect">
            <a:avLst/>
          </a:prstGeom>
          <a:noFill/>
        </p:spPr>
      </p:pic>
      <p:sp>
        <p:nvSpPr>
          <p:cNvPr id="38" name="Curved Left Arrow 52"/>
          <p:cNvSpPr>
            <a:spLocks noChangeArrowheads="1"/>
          </p:cNvSpPr>
          <p:nvPr/>
        </p:nvSpPr>
        <p:spPr bwMode="auto">
          <a:xfrm flipV="1">
            <a:off x="6508712" y="3487512"/>
            <a:ext cx="431800" cy="347662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9" name="Circular Arrow 38"/>
          <p:cNvSpPr/>
          <p:nvPr/>
        </p:nvSpPr>
        <p:spPr bwMode="auto">
          <a:xfrm rot="5400000">
            <a:off x="6496013" y="3239861"/>
            <a:ext cx="760412" cy="842963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8165206" y="2382592"/>
            <a:ext cx="143813" cy="347729"/>
          </a:xfrm>
          <a:custGeom>
            <a:avLst/>
            <a:gdLst>
              <a:gd name="connsiteX0" fmla="*/ 0 w 143813"/>
              <a:gd name="connsiteY0" fmla="*/ 0 h 347729"/>
              <a:gd name="connsiteX1" fmla="*/ 141667 w 143813"/>
              <a:gd name="connsiteY1" fmla="*/ 206062 h 347729"/>
              <a:gd name="connsiteX2" fmla="*/ 12879 w 143813"/>
              <a:gd name="connsiteY2" fmla="*/ 347729 h 34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13" h="347729">
                <a:moveTo>
                  <a:pt x="0" y="0"/>
                </a:moveTo>
                <a:cubicBezTo>
                  <a:pt x="69760" y="74053"/>
                  <a:pt x="139521" y="148107"/>
                  <a:pt x="141667" y="206062"/>
                </a:cubicBezTo>
                <a:cubicBezTo>
                  <a:pt x="143813" y="264017"/>
                  <a:pt x="78346" y="305873"/>
                  <a:pt x="12879" y="34772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8165206" y="2292439"/>
            <a:ext cx="309093" cy="553792"/>
          </a:xfrm>
          <a:custGeom>
            <a:avLst/>
            <a:gdLst>
              <a:gd name="connsiteX0" fmla="*/ 25757 w 309093"/>
              <a:gd name="connsiteY0" fmla="*/ 553792 h 553792"/>
              <a:gd name="connsiteX1" fmla="*/ 270456 w 309093"/>
              <a:gd name="connsiteY1" fmla="*/ 373488 h 553792"/>
              <a:gd name="connsiteX2" fmla="*/ 257577 w 309093"/>
              <a:gd name="connsiteY2" fmla="*/ 218941 h 553792"/>
              <a:gd name="connsiteX3" fmla="*/ 128788 w 309093"/>
              <a:gd name="connsiteY3" fmla="*/ 38637 h 553792"/>
              <a:gd name="connsiteX4" fmla="*/ 0 w 309093"/>
              <a:gd name="connsiteY4" fmla="*/ 0 h 55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93" h="553792">
                <a:moveTo>
                  <a:pt x="25757" y="553792"/>
                </a:moveTo>
                <a:cubicBezTo>
                  <a:pt x="128788" y="491544"/>
                  <a:pt x="231819" y="429296"/>
                  <a:pt x="270456" y="373488"/>
                </a:cubicBezTo>
                <a:cubicBezTo>
                  <a:pt x="309093" y="317680"/>
                  <a:pt x="281188" y="274750"/>
                  <a:pt x="257577" y="218941"/>
                </a:cubicBezTo>
                <a:cubicBezTo>
                  <a:pt x="233966" y="163133"/>
                  <a:pt x="171717" y="75127"/>
                  <a:pt x="128788" y="38637"/>
                </a:cubicBezTo>
                <a:cubicBezTo>
                  <a:pt x="85859" y="2147"/>
                  <a:pt x="42929" y="1073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Permittivity and Permeability</a:t>
            </a:r>
          </a:p>
          <a:p>
            <a:r>
              <a:rPr lang="en-US" dirty="0" smtClean="0"/>
              <a:t>Maxwell’s Equations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Electric Field, Potential, and Capacitance</a:t>
            </a:r>
          </a:p>
          <a:p>
            <a:r>
              <a:rPr lang="en-US" dirty="0" smtClean="0"/>
              <a:t>Magnetic Field, Current, and Inductance</a:t>
            </a:r>
          </a:p>
          <a:p>
            <a:r>
              <a:rPr lang="en-US" dirty="0" smtClean="0"/>
              <a:t>Capacitive (Electric Field) and Inductive (Magnetic Field) Coupling</a:t>
            </a:r>
          </a:p>
          <a:p>
            <a:r>
              <a:rPr lang="en-US" dirty="0" smtClean="0"/>
              <a:t>Yin/Yang Relationship Between Currents and Radiated Fields</a:t>
            </a:r>
          </a:p>
          <a:p>
            <a:r>
              <a:rPr lang="en-US" dirty="0" smtClean="0"/>
              <a:t>Wave Propagation</a:t>
            </a:r>
          </a:p>
          <a:p>
            <a:r>
              <a:rPr lang="en-US" dirty="0" smtClean="0"/>
              <a:t>Why Do EMC Folks Speak in dB?</a:t>
            </a:r>
          </a:p>
          <a:p>
            <a:r>
              <a:rPr lang="en-US" dirty="0" smtClean="0"/>
              <a:t>Differential Mode (DM) vs. Common Mode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1014761"/>
          </a:xfrm>
        </p:spPr>
        <p:txBody>
          <a:bodyPr/>
          <a:lstStyle/>
          <a:p>
            <a:r>
              <a:rPr lang="en-US" dirty="0" smtClean="0"/>
              <a:t>Electric field is negative gradient of potential</a:t>
            </a:r>
          </a:p>
          <a:p>
            <a:r>
              <a:rPr lang="en-US" dirty="0" smtClean="0"/>
              <a:t>Where there is </a:t>
            </a:r>
            <a:r>
              <a:rPr lang="el-GR" dirty="0" smtClean="0"/>
              <a:t>Δ</a:t>
            </a:r>
            <a:r>
              <a:rPr lang="en-US" dirty="0" smtClean="0"/>
              <a:t>V, there is electric field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Thing Called Electric Field?</a:t>
            </a:r>
            <a:endParaRPr lang="en-US" dirty="0"/>
          </a:p>
        </p:txBody>
      </p:sp>
      <p:sp>
        <p:nvSpPr>
          <p:cNvPr id="4" name="Flowchart: Data 3"/>
          <p:cNvSpPr/>
          <p:nvPr/>
        </p:nvSpPr>
        <p:spPr bwMode="auto">
          <a:xfrm>
            <a:off x="2411186" y="2558145"/>
            <a:ext cx="3940629" cy="381000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lowchart: Data 4"/>
          <p:cNvSpPr/>
          <p:nvPr/>
        </p:nvSpPr>
        <p:spPr bwMode="auto">
          <a:xfrm>
            <a:off x="2411186" y="3592287"/>
            <a:ext cx="3940629" cy="381000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086" y="255814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+Q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337" y="361406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-Q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557172" y="2989857"/>
            <a:ext cx="0" cy="8926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3403538" y="3256583"/>
            <a:ext cx="303212" cy="304800"/>
            <a:chOff x="2690037" y="3320902"/>
            <a:chExt cx="303304" cy="304604"/>
          </a:xfrm>
          <a:solidFill>
            <a:schemeClr val="bg1"/>
          </a:solidFill>
        </p:grpSpPr>
        <p:sp>
          <p:nvSpPr>
            <p:cNvPr id="20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21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sp>
        <p:nvSpPr>
          <p:cNvPr id="26" name="TextBox 25"/>
          <p:cNvSpPr txBox="1"/>
          <p:nvPr/>
        </p:nvSpPr>
        <p:spPr>
          <a:xfrm>
            <a:off x="3709629" y="3040566"/>
            <a:ext cx="143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Electric field between conductors</a:t>
            </a:r>
            <a:endParaRPr lang="en-US" sz="1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3749916" y="4439231"/>
          <a:ext cx="1644169" cy="608555"/>
        </p:xfrm>
        <a:graphic>
          <a:graphicData uri="http://schemas.openxmlformats.org/presentationml/2006/ole">
            <p:oleObj spid="_x0000_s567298" name="Equation" r:id="rId3" imgW="622080" imgH="2156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82549" y="3245302"/>
            <a:ext cx="356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17014" y="294392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8654" y="363901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7299" name="Object 24"/>
          <p:cNvGraphicFramePr>
            <a:graphicFrameLocks noChangeAspect="1"/>
          </p:cNvGraphicFramePr>
          <p:nvPr/>
        </p:nvGraphicFramePr>
        <p:xfrm>
          <a:off x="3677444" y="5160169"/>
          <a:ext cx="1803400" cy="641350"/>
        </p:xfrm>
        <a:graphic>
          <a:graphicData uri="http://schemas.openxmlformats.org/presentationml/2006/ole">
            <p:oleObj spid="_x0000_s567299" name="Equation" r:id="rId4" imgW="927000" imgH="330120" progId="Equation.3">
              <p:embed/>
            </p:oleObj>
          </a:graphicData>
        </a:graphic>
      </p:graphicFrame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5410993" y="4567239"/>
            <a:ext cx="80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solidFill>
                  <a:srgbClr val="FF0000"/>
                </a:solidFill>
              </a:rPr>
              <a:t>(V/m)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1014761"/>
          </a:xfrm>
        </p:spPr>
        <p:txBody>
          <a:bodyPr/>
          <a:lstStyle/>
          <a:p>
            <a:r>
              <a:rPr lang="en-US" dirty="0" smtClean="0"/>
              <a:t>Capacitance is the ratio of charge to potential between 2 conductors</a:t>
            </a:r>
          </a:p>
          <a:p>
            <a:r>
              <a:rPr lang="en-US" dirty="0" smtClean="0"/>
              <a:t>Intentional or unintentional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Thing Called Capacitance?</a:t>
            </a:r>
            <a:endParaRPr lang="en-US" dirty="0"/>
          </a:p>
        </p:txBody>
      </p:sp>
      <p:sp>
        <p:nvSpPr>
          <p:cNvPr id="4" name="Flowchart: Data 3"/>
          <p:cNvSpPr/>
          <p:nvPr/>
        </p:nvSpPr>
        <p:spPr bwMode="auto">
          <a:xfrm>
            <a:off x="2411186" y="2558145"/>
            <a:ext cx="3940629" cy="381000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lowchart: Data 4"/>
          <p:cNvSpPr/>
          <p:nvPr/>
        </p:nvSpPr>
        <p:spPr bwMode="auto">
          <a:xfrm>
            <a:off x="2411186" y="3592287"/>
            <a:ext cx="3940629" cy="381000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086" y="255814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+Q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337" y="361406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-Q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2549" y="3245302"/>
            <a:ext cx="356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882" name="Object 26"/>
          <p:cNvGraphicFramePr>
            <a:graphicFrameLocks noChangeAspect="1"/>
          </p:cNvGraphicFramePr>
          <p:nvPr/>
        </p:nvGraphicFramePr>
        <p:xfrm>
          <a:off x="6487546" y="2666549"/>
          <a:ext cx="871538" cy="823913"/>
        </p:xfrm>
        <a:graphic>
          <a:graphicData uri="http://schemas.openxmlformats.org/presentationml/2006/ole">
            <p:oleObj spid="_x0000_s566274" name="Equation" r:id="rId3" imgW="444240" imgH="393480" progId="Equation.3">
              <p:embed/>
            </p:oleObj>
          </a:graphicData>
        </a:graphic>
      </p:graphicFrame>
      <p:graphicFrame>
        <p:nvGraphicFramePr>
          <p:cNvPr id="378883" name="Object 26"/>
          <p:cNvGraphicFramePr>
            <a:graphicFrameLocks noChangeAspect="1"/>
          </p:cNvGraphicFramePr>
          <p:nvPr/>
        </p:nvGraphicFramePr>
        <p:xfrm>
          <a:off x="2127918" y="4562012"/>
          <a:ext cx="1098550" cy="823913"/>
        </p:xfrm>
        <a:graphic>
          <a:graphicData uri="http://schemas.openxmlformats.org/presentationml/2006/ole">
            <p:oleObj spid="_x0000_s566275" name="Equation" r:id="rId4" imgW="558720" imgH="3934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09041" y="419099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parallel plate:</a:t>
            </a:r>
            <a:endParaRPr lang="en-US" sz="1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3920" y="4604651"/>
            <a:ext cx="3639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PROPORTIONAL TO SURFACE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3946" y="5040081"/>
            <a:ext cx="4557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INVERSELY PROPORTIONAL TO SEPARATION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3816" y="5747657"/>
            <a:ext cx="429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18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permittivity of free space = ~8.84 pF/m</a:t>
            </a:r>
            <a:endParaRPr lang="en-US" sz="1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7014" y="294392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8654" y="363901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 Reactance (Impedance)</a:t>
            </a:r>
            <a:endParaRPr lang="en-US" dirty="0"/>
          </a:p>
        </p:txBody>
      </p:sp>
      <p:sp>
        <p:nvSpPr>
          <p:cNvPr id="4" name="Flowchart: Data 3"/>
          <p:cNvSpPr/>
          <p:nvPr/>
        </p:nvSpPr>
        <p:spPr bwMode="auto">
          <a:xfrm>
            <a:off x="2411186" y="2558145"/>
            <a:ext cx="3940629" cy="381000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lowchart: Data 4"/>
          <p:cNvSpPr/>
          <p:nvPr/>
        </p:nvSpPr>
        <p:spPr bwMode="auto">
          <a:xfrm>
            <a:off x="2411186" y="3592287"/>
            <a:ext cx="3940629" cy="381000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086" y="255814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+Q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337" y="361406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-Q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245429" y="2960914"/>
            <a:ext cx="0" cy="8817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27714" y="3091543"/>
            <a:ext cx="455574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743" y="355962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9910" name="Object 26"/>
          <p:cNvGraphicFramePr>
            <a:graphicFrameLocks noChangeAspect="1"/>
          </p:cNvGraphicFramePr>
          <p:nvPr/>
        </p:nvGraphicFramePr>
        <p:xfrm>
          <a:off x="2938463" y="4213225"/>
          <a:ext cx="3268662" cy="930275"/>
        </p:xfrm>
        <a:graphic>
          <a:graphicData uri="http://schemas.openxmlformats.org/presentationml/2006/ole">
            <p:oleObj spid="_x0000_s568324" name="Equation" r:id="rId3" imgW="1562040" imgH="419040" progId="Equation.3">
              <p:embed/>
            </p:oleObj>
          </a:graphicData>
        </a:graphic>
      </p:graphicFrame>
      <p:grpSp>
        <p:nvGrpSpPr>
          <p:cNvPr id="3" name="Group 20"/>
          <p:cNvGrpSpPr/>
          <p:nvPr/>
        </p:nvGrpSpPr>
        <p:grpSpPr>
          <a:xfrm>
            <a:off x="2518945" y="1566409"/>
            <a:ext cx="4106110" cy="676661"/>
            <a:chOff x="2632600" y="1566409"/>
            <a:chExt cx="4106110" cy="676661"/>
          </a:xfrm>
        </p:grpSpPr>
        <p:graphicFrame>
          <p:nvGraphicFramePr>
            <p:cNvPr id="379908" name="Object 26"/>
            <p:cNvGraphicFramePr>
              <a:graphicFrameLocks noChangeAspect="1"/>
            </p:cNvGraphicFramePr>
            <p:nvPr/>
          </p:nvGraphicFramePr>
          <p:xfrm>
            <a:off x="2632600" y="1720816"/>
            <a:ext cx="885301" cy="367846"/>
          </p:xfrm>
          <a:graphic>
            <a:graphicData uri="http://schemas.openxmlformats.org/presentationml/2006/ole">
              <p:oleObj spid="_x0000_s568322" name="Equation" r:id="rId4" imgW="520560" imgH="203040" progId="Equation.3">
                <p:embed/>
              </p:oleObj>
            </a:graphicData>
          </a:graphic>
        </p:graphicFrame>
        <p:graphicFrame>
          <p:nvGraphicFramePr>
            <p:cNvPr id="379909" name="Object 26"/>
            <p:cNvGraphicFramePr>
              <a:graphicFrameLocks noChangeAspect="1"/>
            </p:cNvGraphicFramePr>
            <p:nvPr/>
          </p:nvGraphicFramePr>
          <p:xfrm>
            <a:off x="4256314" y="1566409"/>
            <a:ext cx="2482396" cy="676661"/>
          </p:xfrm>
          <a:graphic>
            <a:graphicData uri="http://schemas.openxmlformats.org/presentationml/2006/ole">
              <p:oleObj spid="_x0000_s568323" name="Equation" r:id="rId5" imgW="1536480" imgH="393480" progId="Equation.3">
                <p:embed/>
              </p:oleObj>
            </a:graphicData>
          </a:graphic>
        </p:graphicFrame>
        <p:sp>
          <p:nvSpPr>
            <p:cNvPr id="20" name="Right Arrow 19"/>
            <p:cNvSpPr/>
            <p:nvPr/>
          </p:nvSpPr>
          <p:spPr bwMode="auto">
            <a:xfrm>
              <a:off x="3722914" y="1736011"/>
              <a:ext cx="402772" cy="337457"/>
            </a:xfrm>
            <a:prstGeom prst="rightArrow">
              <a:avLst/>
            </a:prstGeom>
            <a:solidFill>
              <a:srgbClr val="000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73037" y="5873811"/>
            <a:ext cx="5197927" cy="70788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CAPACITIVE REACTANCE (IMPEDANCE) DECREASES WITH FREQUENCY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2549" y="3245302"/>
            <a:ext cx="356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7014" y="294392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8654" y="363901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557172" y="2989857"/>
            <a:ext cx="0" cy="8926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3403538" y="3256583"/>
            <a:ext cx="303212" cy="304800"/>
            <a:chOff x="2690037" y="3320902"/>
            <a:chExt cx="303304" cy="304604"/>
          </a:xfrm>
          <a:solidFill>
            <a:schemeClr val="bg1"/>
          </a:solidFill>
        </p:grpSpPr>
        <p:sp>
          <p:nvSpPr>
            <p:cNvPr id="34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35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grp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sp>
        <p:nvSpPr>
          <p:cNvPr id="36" name="TextBox 35"/>
          <p:cNvSpPr txBox="1"/>
          <p:nvPr/>
        </p:nvSpPr>
        <p:spPr>
          <a:xfrm>
            <a:off x="4530100" y="3033747"/>
            <a:ext cx="282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 field induces displacement current through dielectric’s impedance</a:t>
            </a:r>
            <a:endParaRPr lang="en-US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20000" y="928800"/>
            <a:ext cx="1756800" cy="741600"/>
            <a:chOff x="6775200" y="914400"/>
            <a:chExt cx="1756800" cy="7416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7011250" y="932350"/>
            <a:ext cx="654361" cy="253732"/>
          </p:xfrm>
          <a:graphic>
            <a:graphicData uri="http://schemas.openxmlformats.org/presentationml/2006/ole">
              <p:oleObj spid="_x0000_s568325" name="Equation" r:id="rId6" imgW="622080" imgH="241200" progId="Equation.3">
                <p:embed/>
              </p:oleObj>
            </a:graphicData>
          </a:graphic>
        </p:graphicFrame>
        <p:graphicFrame>
          <p:nvGraphicFramePr>
            <p:cNvPr id="568326" name="Object 6"/>
            <p:cNvGraphicFramePr>
              <a:graphicFrameLocks noChangeAspect="1"/>
            </p:cNvGraphicFramePr>
            <p:nvPr/>
          </p:nvGraphicFramePr>
          <p:xfrm>
            <a:off x="6885338" y="1202713"/>
            <a:ext cx="1574662" cy="416323"/>
          </p:xfrm>
          <a:graphic>
            <a:graphicData uri="http://schemas.openxmlformats.org/presentationml/2006/ole">
              <p:oleObj spid="_x0000_s568326" name="Equation" r:id="rId7" imgW="1498320" imgH="393480" progId="Equation.3">
                <p:embed/>
              </p:oleObj>
            </a:graphicData>
          </a:graphic>
        </p:graphicFrame>
        <p:sp>
          <p:nvSpPr>
            <p:cNvPr id="26" name="Rectangle 25"/>
            <p:cNvSpPr/>
            <p:nvPr/>
          </p:nvSpPr>
          <p:spPr bwMode="auto">
            <a:xfrm>
              <a:off x="6775200" y="914400"/>
              <a:ext cx="1756800" cy="741600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Freeform 28"/>
          <p:cNvSpPr/>
          <p:nvPr/>
        </p:nvSpPr>
        <p:spPr bwMode="auto">
          <a:xfrm>
            <a:off x="6357600" y="1310400"/>
            <a:ext cx="648000" cy="432000"/>
          </a:xfrm>
          <a:custGeom>
            <a:avLst/>
            <a:gdLst>
              <a:gd name="connsiteX0" fmla="*/ 648000 w 648000"/>
              <a:gd name="connsiteY0" fmla="*/ 0 h 432000"/>
              <a:gd name="connsiteX1" fmla="*/ 230400 w 648000"/>
              <a:gd name="connsiteY1" fmla="*/ 144000 h 432000"/>
              <a:gd name="connsiteX2" fmla="*/ 0 w 648000"/>
              <a:gd name="connsiteY2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000" h="432000">
                <a:moveTo>
                  <a:pt x="648000" y="0"/>
                </a:moveTo>
                <a:cubicBezTo>
                  <a:pt x="493200" y="36000"/>
                  <a:pt x="338400" y="72000"/>
                  <a:pt x="230400" y="144000"/>
                </a:cubicBezTo>
                <a:cubicBezTo>
                  <a:pt x="122400" y="216000"/>
                  <a:pt x="61200" y="324000"/>
                  <a:pt x="0" y="43200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Permittivity and Permeability</a:t>
            </a:r>
          </a:p>
          <a:p>
            <a:r>
              <a:rPr lang="en-US" dirty="0" smtClean="0"/>
              <a:t>Maxwell’s Equations</a:t>
            </a:r>
          </a:p>
          <a:p>
            <a:r>
              <a:rPr lang="en-US" dirty="0" smtClean="0"/>
              <a:t>Electric Field, Potential, and Capacitance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Magnetic Field, Current, and Inductance</a:t>
            </a:r>
          </a:p>
          <a:p>
            <a:r>
              <a:rPr lang="en-US" dirty="0" smtClean="0"/>
              <a:t>Capacitive (Electric Field) and Inductive (Magnetic Field) Coupling</a:t>
            </a:r>
          </a:p>
          <a:p>
            <a:r>
              <a:rPr lang="en-US" dirty="0" smtClean="0"/>
              <a:t>Yin/Yang Relationship Between Currents and Radiated Fields</a:t>
            </a:r>
          </a:p>
          <a:p>
            <a:r>
              <a:rPr lang="en-US" dirty="0" smtClean="0"/>
              <a:t>Wave Propagation</a:t>
            </a:r>
          </a:p>
          <a:p>
            <a:r>
              <a:rPr lang="en-US" dirty="0" smtClean="0"/>
              <a:t>Why Do EMC Folks Speak in dB?</a:t>
            </a:r>
          </a:p>
          <a:p>
            <a:r>
              <a:rPr lang="en-US" dirty="0" smtClean="0"/>
              <a:t>Differential Mode (DM) vs. Common Mode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Thing Called Magnetic Field?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890547" y="3715200"/>
            <a:ext cx="12384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294347" y="3496200"/>
            <a:ext cx="12384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575747" y="3277200"/>
            <a:ext cx="12384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" name="Parallelogram 4"/>
          <p:cNvSpPr/>
          <p:nvPr/>
        </p:nvSpPr>
        <p:spPr bwMode="auto">
          <a:xfrm rot="16200000" flipV="1">
            <a:off x="2746547" y="2282400"/>
            <a:ext cx="3470400" cy="1195200"/>
          </a:xfrm>
          <a:prstGeom prst="parallelogram">
            <a:avLst>
              <a:gd name="adj" fmla="val 62194"/>
            </a:avLst>
          </a:prstGeom>
          <a:solidFill>
            <a:schemeClr val="bg1">
              <a:lumMod val="75000"/>
              <a:alpha val="8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820147" y="3276000"/>
            <a:ext cx="11376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28547" y="3495600"/>
            <a:ext cx="11376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121747" y="3715200"/>
            <a:ext cx="1252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99347" y="32400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66547" y="2656800"/>
            <a:ext cx="304892" cy="338554"/>
            <a:chOff x="6415200" y="2296800"/>
            <a:chExt cx="304892" cy="338554"/>
          </a:xfrm>
        </p:grpSpPr>
        <p:sp>
          <p:nvSpPr>
            <p:cNvPr id="17" name="Oval 16"/>
            <p:cNvSpPr/>
            <p:nvPr/>
          </p:nvSpPr>
          <p:spPr bwMode="auto">
            <a:xfrm>
              <a:off x="6452446" y="2350877"/>
              <a:ext cx="230400" cy="2304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5200" y="229680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56947" y="2505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3200" b="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 bwMode="auto">
          <a:xfrm flipH="1" flipV="1">
            <a:off x="4517747" y="2016000"/>
            <a:ext cx="1246" cy="640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704947" y="2404800"/>
            <a:ext cx="525600" cy="3312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481747" y="16200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7347" y="2046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024402" y="4928350"/>
          <a:ext cx="3095197" cy="1069250"/>
        </p:xfrm>
        <a:graphic>
          <a:graphicData uri="http://schemas.openxmlformats.org/presentationml/2006/ole">
            <p:oleObj spid="_x0000_s594946" name="Equation" r:id="rId3" imgW="698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Thing Called Inductance?</a:t>
            </a: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Inductance is the ratio of induced magnetic flux to the current causing 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PROPORTIONAL TO LOOP AREA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9400" y="4372659"/>
            <a:ext cx="228600" cy="152400"/>
            <a:chOff x="1066800" y="2438400"/>
            <a:chExt cx="1447800" cy="685802"/>
          </a:xfrm>
        </p:grpSpPr>
        <p:cxnSp>
          <p:nvCxnSpPr>
            <p:cNvPr id="825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8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9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0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1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2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3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4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3457500" y="4258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5" name="Straight Connector 70"/>
          <p:cNvCxnSpPr>
            <a:cxnSpLocks noChangeShapeType="1"/>
          </p:cNvCxnSpPr>
          <p:nvPr/>
        </p:nvCxnSpPr>
        <p:spPr bwMode="auto">
          <a:xfrm flipV="1">
            <a:off x="3533700" y="296295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6" name="Straight Connector 75"/>
          <p:cNvCxnSpPr>
            <a:cxnSpLocks noChangeShapeType="1"/>
          </p:cNvCxnSpPr>
          <p:nvPr/>
        </p:nvCxnSpPr>
        <p:spPr bwMode="auto">
          <a:xfrm rot="5400000">
            <a:off x="3457500" y="4639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62500" y="2962959"/>
            <a:ext cx="152400" cy="533400"/>
            <a:chOff x="4953000" y="2286000"/>
            <a:chExt cx="152400" cy="533400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50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1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2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5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6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48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9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8" name="Straight Connector 79"/>
          <p:cNvCxnSpPr>
            <a:cxnSpLocks noChangeShapeType="1"/>
          </p:cNvCxnSpPr>
          <p:nvPr/>
        </p:nvCxnSpPr>
        <p:spPr bwMode="auto">
          <a:xfrm flipV="1">
            <a:off x="3533700" y="349000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9" name="Straight Connector 81"/>
          <p:cNvCxnSpPr>
            <a:cxnSpLocks noChangeShapeType="1"/>
          </p:cNvCxnSpPr>
          <p:nvPr/>
        </p:nvCxnSpPr>
        <p:spPr bwMode="auto">
          <a:xfrm rot="5400000">
            <a:off x="3457500" y="47917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420987" y="4867959"/>
            <a:ext cx="228600" cy="76200"/>
            <a:chOff x="457200" y="4953000"/>
            <a:chExt cx="914400" cy="304800"/>
          </a:xfrm>
        </p:grpSpPr>
        <p:cxnSp>
          <p:nvCxnSpPr>
            <p:cNvPr id="8244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5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6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1" name="Straight Arrow Connector 73"/>
          <p:cNvCxnSpPr>
            <a:cxnSpLocks noChangeShapeType="1"/>
          </p:cNvCxnSpPr>
          <p:nvPr/>
        </p:nvCxnSpPr>
        <p:spPr bwMode="auto">
          <a:xfrm flipV="1">
            <a:off x="3533700" y="2951846"/>
            <a:ext cx="1066800" cy="685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2" name="Straight Connector 76"/>
          <p:cNvCxnSpPr>
            <a:cxnSpLocks noChangeShapeType="1"/>
          </p:cNvCxnSpPr>
          <p:nvPr/>
        </p:nvCxnSpPr>
        <p:spPr bwMode="auto">
          <a:xfrm flipV="1">
            <a:off x="4540175" y="2418446"/>
            <a:ext cx="898525" cy="57626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8213" name="Curved Left Arrow 93"/>
          <p:cNvSpPr>
            <a:spLocks noChangeArrowheads="1"/>
          </p:cNvSpPr>
          <p:nvPr/>
        </p:nvSpPr>
        <p:spPr bwMode="auto">
          <a:xfrm>
            <a:off x="4448100" y="2277159"/>
            <a:ext cx="762000" cy="1676400"/>
          </a:xfrm>
          <a:prstGeom prst="curvedLeftArrow">
            <a:avLst>
              <a:gd name="adj1" fmla="val 25005"/>
              <a:gd name="adj2" fmla="val 49999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596045" y="1818602"/>
          <a:ext cx="852488" cy="615950"/>
        </p:xfrm>
        <a:graphic>
          <a:graphicData uri="http://schemas.openxmlformats.org/presentationml/2006/ole">
            <p:oleObj spid="_x0000_s569346" name="Equation" r:id="rId3" imgW="545760" imgH="393480" progId="Equation.3">
              <p:embed/>
            </p:oleObj>
          </a:graphicData>
        </a:graphic>
      </p:graphicFrame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 cstate="print"/>
          <a:srcRect t="8360" b="8858"/>
          <a:stretch>
            <a:fillRect/>
          </a:stretch>
        </p:blipFill>
        <p:spPr bwMode="auto">
          <a:xfrm rot="14160000" flipH="1" flipV="1">
            <a:off x="3870250" y="4255183"/>
            <a:ext cx="306387" cy="304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</p:pic>
      <p:sp>
        <p:nvSpPr>
          <p:cNvPr id="79" name="TextBox 78"/>
          <p:cNvSpPr txBox="1"/>
          <p:nvPr/>
        </p:nvSpPr>
        <p:spPr>
          <a:xfrm>
            <a:off x="2374153" y="4245431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VICTIM CIRCUIT</a:t>
            </a:r>
            <a:endParaRPr lang="en-US" sz="14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4929414" y="4538433"/>
          <a:ext cx="2702526" cy="686707"/>
        </p:xfrm>
        <a:graphic>
          <a:graphicData uri="http://schemas.openxmlformats.org/presentationml/2006/ole">
            <p:oleObj spid="_x0000_s569347" name="Equation" r:id="rId5" imgW="1549080" imgH="393480" progId="Equation.3">
              <p:embed/>
            </p:oleObj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4939390" y="5320843"/>
          <a:ext cx="1698907" cy="775160"/>
        </p:xfrm>
        <a:graphic>
          <a:graphicData uri="http://schemas.openxmlformats.org/presentationml/2006/ole">
            <p:oleObj spid="_x0000_s569348" name="Equation" r:id="rId6" imgW="863280" imgH="393480" progId="Equation.3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82137" y="4374730"/>
            <a:ext cx="59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endParaRPr lang="en-US" sz="2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101"/>
          <p:cNvSpPr txBox="1">
            <a:spLocks noChangeArrowheads="1"/>
          </p:cNvSpPr>
          <p:nvPr/>
        </p:nvSpPr>
        <p:spPr bwMode="auto">
          <a:xfrm>
            <a:off x="4094536" y="2742976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18428" y="2775860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CULPRIT CIRCUIT</a:t>
            </a:r>
            <a:endParaRPr lang="en-US" sz="1400" dirty="0"/>
          </a:p>
        </p:txBody>
      </p:sp>
      <p:sp>
        <p:nvSpPr>
          <p:cNvPr id="73" name="Oval 72"/>
          <p:cNvSpPr/>
          <p:nvPr/>
        </p:nvSpPr>
        <p:spPr bwMode="auto">
          <a:xfrm>
            <a:off x="6357258" y="5344889"/>
            <a:ext cx="283028" cy="34834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72942" y="5377545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PROPORTIONAL TO LOOP AREA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43600" y="402771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assuming constant B over area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>
            <a:stCxn id="75" idx="2"/>
          </p:cNvCxnSpPr>
          <p:nvPr/>
        </p:nvCxnSpPr>
        <p:spPr bwMode="auto">
          <a:xfrm>
            <a:off x="6629400" y="4427826"/>
            <a:ext cx="10886" cy="2639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8" name="Straight Connector 75"/>
          <p:cNvCxnSpPr>
            <a:cxnSpLocks noChangeShapeType="1"/>
          </p:cNvCxnSpPr>
          <p:nvPr/>
        </p:nvCxnSpPr>
        <p:spPr bwMode="auto">
          <a:xfrm rot="5400000">
            <a:off x="1595438" y="5228800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199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1595438" y="4847800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82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Inductance and Mutual Inductance</a:t>
            </a:r>
          </a:p>
        </p:txBody>
      </p:sp>
      <p:sp>
        <p:nvSpPr>
          <p:cNvPr id="8201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412750"/>
          </a:xfrm>
        </p:spPr>
        <p:txBody>
          <a:bodyPr/>
          <a:lstStyle/>
          <a:p>
            <a:r>
              <a:rPr lang="en-US" dirty="0" smtClean="0"/>
              <a:t>Magnetic flux may be induced either by:</a:t>
            </a:r>
          </a:p>
          <a:p>
            <a:pPr lvl="1"/>
            <a:r>
              <a:rPr lang="en-US" dirty="0" smtClean="0"/>
              <a:t>Same circuit (self-inductance)</a:t>
            </a:r>
          </a:p>
          <a:p>
            <a:pPr lvl="1"/>
            <a:r>
              <a:rPr lang="en-US" dirty="0" smtClean="0"/>
              <a:t>Different circuit (mutual inductance)</a:t>
            </a:r>
          </a:p>
          <a:p>
            <a:endParaRPr lang="en-US" dirty="0" smtClean="0"/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 rot="5400000">
            <a:off x="5345113" y="5544713"/>
            <a:ext cx="228600" cy="152400"/>
            <a:chOff x="1066800" y="2438400"/>
            <a:chExt cx="1447800" cy="685802"/>
          </a:xfrm>
        </p:grpSpPr>
        <p:cxnSp>
          <p:nvCxnSpPr>
            <p:cNvPr id="825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8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9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0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1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2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3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4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5383213" y="5430413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5" name="Straight Connector 70"/>
          <p:cNvCxnSpPr>
            <a:cxnSpLocks noChangeShapeType="1"/>
          </p:cNvCxnSpPr>
          <p:nvPr/>
        </p:nvCxnSpPr>
        <p:spPr bwMode="auto">
          <a:xfrm flipV="1">
            <a:off x="5459413" y="4135013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6" name="Straight Connector 75"/>
          <p:cNvCxnSpPr>
            <a:cxnSpLocks noChangeShapeType="1"/>
          </p:cNvCxnSpPr>
          <p:nvPr/>
        </p:nvCxnSpPr>
        <p:spPr bwMode="auto">
          <a:xfrm rot="5400000">
            <a:off x="5383213" y="5811413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7288213" y="4135013"/>
            <a:ext cx="152400" cy="533400"/>
            <a:chOff x="4953000" y="2286000"/>
            <a:chExt cx="152400" cy="533400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50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1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2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5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6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48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9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8" name="Straight Connector 79"/>
          <p:cNvCxnSpPr>
            <a:cxnSpLocks noChangeShapeType="1"/>
          </p:cNvCxnSpPr>
          <p:nvPr/>
        </p:nvCxnSpPr>
        <p:spPr bwMode="auto">
          <a:xfrm flipV="1">
            <a:off x="5459413" y="4662063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9" name="Straight Connector 81"/>
          <p:cNvCxnSpPr>
            <a:cxnSpLocks noChangeShapeType="1"/>
          </p:cNvCxnSpPr>
          <p:nvPr/>
        </p:nvCxnSpPr>
        <p:spPr bwMode="auto">
          <a:xfrm rot="5400000">
            <a:off x="5383213" y="5963813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5346700" y="6040013"/>
            <a:ext cx="228600" cy="76200"/>
            <a:chOff x="457200" y="4953000"/>
            <a:chExt cx="914400" cy="304800"/>
          </a:xfrm>
        </p:grpSpPr>
        <p:cxnSp>
          <p:nvCxnSpPr>
            <p:cNvPr id="8244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5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6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1" name="Straight Arrow Connector 73"/>
          <p:cNvCxnSpPr>
            <a:cxnSpLocks noChangeShapeType="1"/>
          </p:cNvCxnSpPr>
          <p:nvPr/>
        </p:nvCxnSpPr>
        <p:spPr bwMode="auto">
          <a:xfrm flipV="1">
            <a:off x="5459413" y="4123900"/>
            <a:ext cx="1066800" cy="685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2" name="Straight Connector 76"/>
          <p:cNvCxnSpPr>
            <a:cxnSpLocks noChangeShapeType="1"/>
          </p:cNvCxnSpPr>
          <p:nvPr/>
        </p:nvCxnSpPr>
        <p:spPr bwMode="auto">
          <a:xfrm flipV="1">
            <a:off x="6465888" y="3590500"/>
            <a:ext cx="898525" cy="5762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8213" name="Curved Left Arrow 93"/>
          <p:cNvSpPr>
            <a:spLocks noChangeArrowheads="1"/>
          </p:cNvSpPr>
          <p:nvPr/>
        </p:nvSpPr>
        <p:spPr bwMode="auto">
          <a:xfrm>
            <a:off x="6373813" y="3449213"/>
            <a:ext cx="762000" cy="1676400"/>
          </a:xfrm>
          <a:prstGeom prst="curvedLeftArrow">
            <a:avLst>
              <a:gd name="adj1" fmla="val 25005"/>
              <a:gd name="adj2" fmla="val 49999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TextBox 101"/>
          <p:cNvSpPr txBox="1">
            <a:spLocks noChangeArrowheads="1"/>
          </p:cNvSpPr>
          <p:nvPr/>
        </p:nvSpPr>
        <p:spPr bwMode="auto">
          <a:xfrm>
            <a:off x="6194425" y="3947688"/>
            <a:ext cx="24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endParaRPr lang="en-US" baseline="-2500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432550" y="2923750"/>
          <a:ext cx="852488" cy="615950"/>
        </p:xfrm>
        <a:graphic>
          <a:graphicData uri="http://schemas.openxmlformats.org/presentationml/2006/ole">
            <p:oleObj spid="_x0000_s113668" name="Equation" r:id="rId3" imgW="545760" imgH="393480" progId="Equation.3">
              <p:embed/>
            </p:oleObj>
          </a:graphicData>
        </a:graphic>
      </p:graphicFrame>
      <p:pic>
        <p:nvPicPr>
          <p:cNvPr id="8215" name="Picture 2"/>
          <p:cNvPicPr>
            <a:picLocks noChangeAspect="1" noChangeArrowheads="1"/>
          </p:cNvPicPr>
          <p:nvPr/>
        </p:nvPicPr>
        <p:blipFill>
          <a:blip r:embed="rId4" cstate="print"/>
          <a:srcRect t="8360" b="8858"/>
          <a:stretch>
            <a:fillRect/>
          </a:stretch>
        </p:blipFill>
        <p:spPr bwMode="auto">
          <a:xfrm>
            <a:off x="1528763" y="4893838"/>
            <a:ext cx="306387" cy="304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</p:pic>
      <p:cxnSp>
        <p:nvCxnSpPr>
          <p:cNvPr id="8216" name="Straight Connector 70"/>
          <p:cNvCxnSpPr>
            <a:cxnSpLocks noChangeShapeType="1"/>
          </p:cNvCxnSpPr>
          <p:nvPr/>
        </p:nvCxnSpPr>
        <p:spPr bwMode="auto">
          <a:xfrm flipV="1">
            <a:off x="1671638" y="3552400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3500438" y="3552400"/>
            <a:ext cx="152400" cy="533400"/>
            <a:chOff x="4953000" y="2286000"/>
            <a:chExt cx="152400" cy="533400"/>
          </a:xfrm>
        </p:grpSpPr>
        <p:grpSp>
          <p:nvGrpSpPr>
            <p:cNvPr id="8" name="Group 46"/>
            <p:cNvGrpSpPr>
              <a:grpSpLocks/>
            </p:cNvGrpSpPr>
            <p:nvPr/>
          </p:nvGrpSpPr>
          <p:grpSpPr bwMode="auto">
            <a:xfrm rot="5400000">
              <a:off x="4914907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37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38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39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40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41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42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43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35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36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8" name="Straight Connector 79"/>
          <p:cNvCxnSpPr>
            <a:cxnSpLocks noChangeShapeType="1"/>
          </p:cNvCxnSpPr>
          <p:nvPr/>
        </p:nvCxnSpPr>
        <p:spPr bwMode="auto">
          <a:xfrm flipV="1">
            <a:off x="1671638" y="4093738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19" name="Straight Connector 81"/>
          <p:cNvCxnSpPr>
            <a:cxnSpLocks noChangeShapeType="1"/>
          </p:cNvCxnSpPr>
          <p:nvPr/>
        </p:nvCxnSpPr>
        <p:spPr bwMode="auto">
          <a:xfrm rot="5400000">
            <a:off x="1595438" y="5381200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1558925" y="5457400"/>
            <a:ext cx="228600" cy="76200"/>
            <a:chOff x="457200" y="4953000"/>
            <a:chExt cx="914400" cy="304800"/>
          </a:xfrm>
        </p:grpSpPr>
        <p:cxnSp>
          <p:nvCxnSpPr>
            <p:cNvPr id="8231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32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33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21" name="Straight Arrow Connector 73"/>
          <p:cNvCxnSpPr>
            <a:cxnSpLocks noChangeShapeType="1"/>
          </p:cNvCxnSpPr>
          <p:nvPr/>
        </p:nvCxnSpPr>
        <p:spPr bwMode="auto">
          <a:xfrm flipV="1">
            <a:off x="1671638" y="4082625"/>
            <a:ext cx="1066800" cy="685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2" name="Straight Connector 76"/>
          <p:cNvCxnSpPr>
            <a:cxnSpLocks noChangeShapeType="1"/>
          </p:cNvCxnSpPr>
          <p:nvPr/>
        </p:nvCxnSpPr>
        <p:spPr bwMode="auto">
          <a:xfrm flipV="1">
            <a:off x="2678113" y="3549225"/>
            <a:ext cx="898525" cy="5762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8223" name="Curved Left Arrow 93"/>
          <p:cNvSpPr>
            <a:spLocks noChangeArrowheads="1"/>
          </p:cNvSpPr>
          <p:nvPr/>
        </p:nvSpPr>
        <p:spPr bwMode="auto">
          <a:xfrm>
            <a:off x="2586038" y="3727025"/>
            <a:ext cx="388937" cy="785813"/>
          </a:xfrm>
          <a:prstGeom prst="curvedLeftArrow">
            <a:avLst>
              <a:gd name="adj1" fmla="val 25021"/>
              <a:gd name="adj2" fmla="val 50052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TextBox 101"/>
          <p:cNvSpPr txBox="1">
            <a:spLocks noChangeArrowheads="1"/>
          </p:cNvSpPr>
          <p:nvPr/>
        </p:nvSpPr>
        <p:spPr bwMode="auto">
          <a:xfrm>
            <a:off x="2368550" y="3931813"/>
            <a:ext cx="24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endParaRPr lang="en-US" baseline="-25000"/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2335213" y="3126950"/>
          <a:ext cx="852487" cy="615950"/>
        </p:xfrm>
        <a:graphic>
          <a:graphicData uri="http://schemas.openxmlformats.org/presentationml/2006/ole">
            <p:oleObj spid="_x0000_s113669" name="Equation" r:id="rId5" imgW="545760" imgH="393480" progId="Equation.3">
              <p:embed/>
            </p:oleObj>
          </a:graphicData>
        </a:graphic>
      </p:graphicFrame>
      <p:sp>
        <p:nvSpPr>
          <p:cNvPr id="8225" name="TextBox 60"/>
          <p:cNvSpPr txBox="1">
            <a:spLocks noChangeArrowheads="1"/>
          </p:cNvSpPr>
          <p:nvPr/>
        </p:nvSpPr>
        <p:spPr bwMode="auto">
          <a:xfrm>
            <a:off x="2159000" y="5076400"/>
            <a:ext cx="1339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A = area of loop</a:t>
            </a:r>
          </a:p>
        </p:txBody>
      </p:sp>
      <p:cxnSp>
        <p:nvCxnSpPr>
          <p:cNvPr id="8226" name="Straight Arrow Connector 62"/>
          <p:cNvCxnSpPr>
            <a:cxnSpLocks noChangeShapeType="1"/>
          </p:cNvCxnSpPr>
          <p:nvPr/>
        </p:nvCxnSpPr>
        <p:spPr bwMode="auto">
          <a:xfrm rot="16200000" flipV="1">
            <a:off x="2085976" y="4847800"/>
            <a:ext cx="271462" cy="904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227" name="TextBox 60"/>
          <p:cNvSpPr txBox="1">
            <a:spLocks noChangeArrowheads="1"/>
          </p:cNvSpPr>
          <p:nvPr/>
        </p:nvSpPr>
        <p:spPr bwMode="auto">
          <a:xfrm>
            <a:off x="5930900" y="5679650"/>
            <a:ext cx="1339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A = area of loop</a:t>
            </a:r>
          </a:p>
        </p:txBody>
      </p:sp>
      <p:cxnSp>
        <p:nvCxnSpPr>
          <p:cNvPr id="8228" name="Straight Arrow Connector 62"/>
          <p:cNvCxnSpPr>
            <a:cxnSpLocks noChangeShapeType="1"/>
          </p:cNvCxnSpPr>
          <p:nvPr/>
        </p:nvCxnSpPr>
        <p:spPr bwMode="auto">
          <a:xfrm rot="16200000" flipV="1">
            <a:off x="5857082" y="5451844"/>
            <a:ext cx="271462" cy="889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229" name="TextBox 85"/>
          <p:cNvSpPr txBox="1">
            <a:spLocks noChangeArrowheads="1"/>
          </p:cNvSpPr>
          <p:nvPr/>
        </p:nvSpPr>
        <p:spPr bwMode="auto">
          <a:xfrm>
            <a:off x="1647825" y="2604663"/>
            <a:ext cx="170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Self inductance</a:t>
            </a:r>
          </a:p>
        </p:txBody>
      </p:sp>
      <p:sp>
        <p:nvSpPr>
          <p:cNvPr id="8230" name="TextBox 86"/>
          <p:cNvSpPr txBox="1">
            <a:spLocks noChangeArrowheads="1"/>
          </p:cNvSpPr>
          <p:nvPr/>
        </p:nvSpPr>
        <p:spPr bwMode="auto">
          <a:xfrm>
            <a:off x="5240338" y="2604663"/>
            <a:ext cx="19859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Mutual inductance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Reactance (Impedance)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9400" y="4372659"/>
            <a:ext cx="228600" cy="152400"/>
            <a:chOff x="1066800" y="2438400"/>
            <a:chExt cx="1447800" cy="685802"/>
          </a:xfrm>
        </p:grpSpPr>
        <p:cxnSp>
          <p:nvCxnSpPr>
            <p:cNvPr id="825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8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9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0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1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2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3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4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3457500" y="4258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5" name="Straight Connector 70"/>
          <p:cNvCxnSpPr>
            <a:cxnSpLocks noChangeShapeType="1"/>
          </p:cNvCxnSpPr>
          <p:nvPr/>
        </p:nvCxnSpPr>
        <p:spPr bwMode="auto">
          <a:xfrm flipV="1">
            <a:off x="3533700" y="296295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6" name="Straight Connector 75"/>
          <p:cNvCxnSpPr>
            <a:cxnSpLocks noChangeShapeType="1"/>
          </p:cNvCxnSpPr>
          <p:nvPr/>
        </p:nvCxnSpPr>
        <p:spPr bwMode="auto">
          <a:xfrm rot="5400000">
            <a:off x="3457500" y="4639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62500" y="2962959"/>
            <a:ext cx="152400" cy="533400"/>
            <a:chOff x="4953000" y="2286000"/>
            <a:chExt cx="152400" cy="533400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50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1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2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5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6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48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9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8" name="Straight Connector 79"/>
          <p:cNvCxnSpPr>
            <a:cxnSpLocks noChangeShapeType="1"/>
          </p:cNvCxnSpPr>
          <p:nvPr/>
        </p:nvCxnSpPr>
        <p:spPr bwMode="auto">
          <a:xfrm flipV="1">
            <a:off x="3533700" y="349000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9" name="Straight Connector 81"/>
          <p:cNvCxnSpPr>
            <a:cxnSpLocks noChangeShapeType="1"/>
          </p:cNvCxnSpPr>
          <p:nvPr/>
        </p:nvCxnSpPr>
        <p:spPr bwMode="auto">
          <a:xfrm rot="5400000">
            <a:off x="3457500" y="47917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420987" y="4867959"/>
            <a:ext cx="228600" cy="76200"/>
            <a:chOff x="457200" y="4953000"/>
            <a:chExt cx="914400" cy="304800"/>
          </a:xfrm>
        </p:grpSpPr>
        <p:cxnSp>
          <p:nvCxnSpPr>
            <p:cNvPr id="8244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5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6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1" name="Straight Arrow Connector 73"/>
          <p:cNvCxnSpPr>
            <a:cxnSpLocks noChangeShapeType="1"/>
          </p:cNvCxnSpPr>
          <p:nvPr/>
        </p:nvCxnSpPr>
        <p:spPr bwMode="auto">
          <a:xfrm flipV="1">
            <a:off x="3533700" y="2951846"/>
            <a:ext cx="1066800" cy="685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2" name="Straight Connector 76"/>
          <p:cNvCxnSpPr>
            <a:cxnSpLocks noChangeShapeType="1"/>
          </p:cNvCxnSpPr>
          <p:nvPr/>
        </p:nvCxnSpPr>
        <p:spPr bwMode="auto">
          <a:xfrm flipV="1">
            <a:off x="4540175" y="2418446"/>
            <a:ext cx="898525" cy="57626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8213" name="Curved Left Arrow 93"/>
          <p:cNvSpPr>
            <a:spLocks noChangeArrowheads="1"/>
          </p:cNvSpPr>
          <p:nvPr/>
        </p:nvSpPr>
        <p:spPr bwMode="auto">
          <a:xfrm>
            <a:off x="4448100" y="2277159"/>
            <a:ext cx="762000" cy="1676400"/>
          </a:xfrm>
          <a:prstGeom prst="curvedLeftArrow">
            <a:avLst>
              <a:gd name="adj1" fmla="val 25005"/>
              <a:gd name="adj2" fmla="val 49999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596045" y="1818602"/>
          <a:ext cx="852488" cy="615950"/>
        </p:xfrm>
        <a:graphic>
          <a:graphicData uri="http://schemas.openxmlformats.org/presentationml/2006/ole">
            <p:oleObj spid="_x0000_s570370" name="Equation" r:id="rId3" imgW="545760" imgH="393480" progId="Equation.3">
              <p:embed/>
            </p:oleObj>
          </a:graphicData>
        </a:graphic>
      </p:graphicFrame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 cstate="print"/>
          <a:srcRect t="8360" b="8858"/>
          <a:stretch>
            <a:fillRect/>
          </a:stretch>
        </p:blipFill>
        <p:spPr bwMode="auto">
          <a:xfrm rot="14160000" flipH="1" flipV="1">
            <a:off x="3870250" y="4255183"/>
            <a:ext cx="306387" cy="304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</p:pic>
      <p:sp>
        <p:nvSpPr>
          <p:cNvPr id="79" name="TextBox 78"/>
          <p:cNvSpPr txBox="1"/>
          <p:nvPr/>
        </p:nvSpPr>
        <p:spPr>
          <a:xfrm>
            <a:off x="2374153" y="4245431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VICTIM CIRCUIT</a:t>
            </a:r>
            <a:endParaRPr lang="en-US" sz="1400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92010" y="4017048"/>
          <a:ext cx="2928873" cy="707343"/>
        </p:xfrm>
        <a:graphic>
          <a:graphicData uri="http://schemas.openxmlformats.org/presentationml/2006/ole">
            <p:oleObj spid="_x0000_s570371" name="Equation" r:id="rId5" imgW="1625400" imgH="393480" progId="Equation.3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82137" y="4374730"/>
            <a:ext cx="59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endParaRPr lang="en-US" sz="2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41073" y="5873811"/>
            <a:ext cx="5061854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INDUCTIVE REACTANCE (IMPEDANCE) INCREASES WITH FREQUENCY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7" name="TextBox 101"/>
          <p:cNvSpPr txBox="1">
            <a:spLocks noChangeArrowheads="1"/>
          </p:cNvSpPr>
          <p:nvPr/>
        </p:nvSpPr>
        <p:spPr bwMode="auto">
          <a:xfrm>
            <a:off x="4094536" y="2742976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18428" y="2775860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CULPRIT CIRCUIT</a:t>
            </a:r>
            <a:endParaRPr lang="en-US" sz="1400" dirty="0"/>
          </a:p>
        </p:txBody>
      </p:sp>
      <p:graphicFrame>
        <p:nvGraphicFramePr>
          <p:cNvPr id="377862" name="Object 4"/>
          <p:cNvGraphicFramePr>
            <a:graphicFrameLocks noChangeAspect="1"/>
          </p:cNvGraphicFramePr>
          <p:nvPr/>
        </p:nvGraphicFramePr>
        <p:xfrm>
          <a:off x="5180013" y="4799013"/>
          <a:ext cx="2862262" cy="754062"/>
        </p:xfrm>
        <a:graphic>
          <a:graphicData uri="http://schemas.openxmlformats.org/presentationml/2006/ole">
            <p:oleObj spid="_x0000_s570372" name="Equation" r:id="rId6" imgW="1587240" imgH="419040" progId="Equation.3">
              <p:embed/>
            </p:oleObj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7171200" y="2728800"/>
            <a:ext cx="1756800" cy="741600"/>
            <a:chOff x="6775200" y="914400"/>
            <a:chExt cx="1756800" cy="741600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7038263" y="931975"/>
            <a:ext cx="600075" cy="254000"/>
          </p:xfrm>
          <a:graphic>
            <a:graphicData uri="http://schemas.openxmlformats.org/presentationml/2006/ole">
              <p:oleObj spid="_x0000_s570373" name="Equation" r:id="rId7" imgW="571320" imgH="241200" progId="Equation.3">
                <p:embed/>
              </p:oleObj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/>
          </p:nvGraphicFramePr>
          <p:xfrm>
            <a:off x="6946188" y="1203438"/>
            <a:ext cx="1454150" cy="415925"/>
          </p:xfrm>
          <a:graphic>
            <a:graphicData uri="http://schemas.openxmlformats.org/presentationml/2006/ole">
              <p:oleObj spid="_x0000_s570374" name="Equation" r:id="rId8" imgW="1384200" imgH="393480" progId="Equation.3">
                <p:embed/>
              </p:oleObj>
            </a:graphicData>
          </a:graphic>
        </p:graphicFrame>
        <p:sp>
          <p:nvSpPr>
            <p:cNvPr id="47" name="Rectangle 46"/>
            <p:cNvSpPr/>
            <p:nvPr/>
          </p:nvSpPr>
          <p:spPr bwMode="auto">
            <a:xfrm>
              <a:off x="6775200" y="914400"/>
              <a:ext cx="1756800" cy="741600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7624800" y="3470400"/>
            <a:ext cx="208800" cy="626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Permittivity and Permeability</a:t>
            </a:r>
          </a:p>
          <a:p>
            <a:r>
              <a:rPr lang="en-US" dirty="0" smtClean="0"/>
              <a:t>Maxwell’s Equations</a:t>
            </a:r>
          </a:p>
          <a:p>
            <a:r>
              <a:rPr lang="en-US" dirty="0" smtClean="0"/>
              <a:t>Electric Field, Potential, and Capacitance</a:t>
            </a:r>
          </a:p>
          <a:p>
            <a:r>
              <a:rPr lang="en-US" dirty="0" smtClean="0"/>
              <a:t>Magnetic Field, Current, and Inductance</a:t>
            </a:r>
          </a:p>
          <a:p>
            <a:r>
              <a:rPr lang="en-US" dirty="0" smtClean="0"/>
              <a:t>Capacitive (Electric Field) and Inductive (Magnetic Field) Coupling</a:t>
            </a:r>
          </a:p>
          <a:p>
            <a:r>
              <a:rPr lang="en-US" dirty="0" smtClean="0"/>
              <a:t>Yin/Yang Relationship Between Currents and Radiated Fields</a:t>
            </a:r>
          </a:p>
          <a:p>
            <a:r>
              <a:rPr lang="en-US" dirty="0" smtClean="0"/>
              <a:t>Wave Propagation</a:t>
            </a:r>
          </a:p>
          <a:p>
            <a:r>
              <a:rPr lang="en-US" dirty="0" smtClean="0"/>
              <a:t>Why Do EMC Folks Speak in dB?</a:t>
            </a:r>
          </a:p>
          <a:p>
            <a:r>
              <a:rPr lang="en-US" dirty="0" smtClean="0"/>
              <a:t>Differential Mode (DM) vs. Common Mode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2" cstate="print"/>
          <a:srcRect b="27779"/>
          <a:stretch>
            <a:fillRect/>
          </a:stretch>
        </p:blipFill>
        <p:spPr bwMode="auto">
          <a:xfrm>
            <a:off x="7008813" y="1411288"/>
            <a:ext cx="1282700" cy="10334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07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4537075"/>
            <a:ext cx="992187" cy="9461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08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5208588"/>
            <a:ext cx="714375" cy="5397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09" name="Picture 36"/>
          <p:cNvPicPr>
            <a:picLocks noChangeAspect="1" noChangeArrowheads="1"/>
          </p:cNvPicPr>
          <p:nvPr/>
        </p:nvPicPr>
        <p:blipFill>
          <a:blip r:embed="rId5" cstate="print"/>
          <a:srcRect t="16797"/>
          <a:stretch>
            <a:fillRect/>
          </a:stretch>
        </p:blipFill>
        <p:spPr bwMode="auto">
          <a:xfrm>
            <a:off x="7354888" y="5672138"/>
            <a:ext cx="731837" cy="4079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10" name="Picture 18"/>
          <p:cNvPicPr>
            <a:picLocks noChangeAspect="1" noChangeArrowheads="1"/>
          </p:cNvPicPr>
          <p:nvPr/>
        </p:nvPicPr>
        <p:blipFill>
          <a:blip r:embed="rId6" cstate="print"/>
          <a:srcRect t="7654" b="16266"/>
          <a:stretch>
            <a:fillRect/>
          </a:stretch>
        </p:blipFill>
        <p:spPr bwMode="auto">
          <a:xfrm>
            <a:off x="8142288" y="6019800"/>
            <a:ext cx="846137" cy="6461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1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5163" y="5118100"/>
            <a:ext cx="1198562" cy="8604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12" name="Picture 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9738" y="5426075"/>
            <a:ext cx="928687" cy="5953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13" name="Picture 37"/>
          <p:cNvPicPr>
            <a:picLocks noChangeAspect="1" noChangeArrowheads="1"/>
          </p:cNvPicPr>
          <p:nvPr/>
        </p:nvPicPr>
        <p:blipFill>
          <a:blip r:embed="rId9" cstate="print"/>
          <a:srcRect l="10818" r="10751" b="16667"/>
          <a:stretch>
            <a:fillRect/>
          </a:stretch>
        </p:blipFill>
        <p:spPr bwMode="auto">
          <a:xfrm>
            <a:off x="6980238" y="2435225"/>
            <a:ext cx="885825" cy="650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14" name="Picture 35"/>
          <p:cNvPicPr>
            <a:picLocks noChangeAspect="1" noChangeArrowheads="1"/>
          </p:cNvPicPr>
          <p:nvPr/>
        </p:nvPicPr>
        <p:blipFill>
          <a:blip r:embed="rId10" cstate="print"/>
          <a:srcRect l="9924" t="5663" r="13945" b="-3896"/>
          <a:stretch>
            <a:fillRect/>
          </a:stretch>
        </p:blipFill>
        <p:spPr bwMode="auto">
          <a:xfrm>
            <a:off x="185738" y="5372100"/>
            <a:ext cx="839787" cy="7223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15" name="Picture 3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8" y="4452938"/>
            <a:ext cx="1762125" cy="9334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16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7325" y="2432050"/>
            <a:ext cx="2146300" cy="16081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17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100" y="3846513"/>
            <a:ext cx="909638" cy="6429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47118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1295400"/>
          </a:xfrm>
        </p:spPr>
        <p:txBody>
          <a:bodyPr/>
          <a:lstStyle/>
          <a:p>
            <a:r>
              <a:rPr lang="en-US" sz="1600" dirty="0" smtClean="0">
                <a:solidFill>
                  <a:srgbClr val="0000FF"/>
                </a:solidFill>
              </a:rPr>
              <a:t>Power Trio #1:  Electric field, potential, capacitance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Power Trio #2:  Magnetic field, current, inductance</a:t>
            </a:r>
          </a:p>
          <a:p>
            <a:r>
              <a:rPr lang="en-US" sz="1600" dirty="0" smtClean="0"/>
              <a:t>Need both trios to transmit power</a:t>
            </a:r>
          </a:p>
        </p:txBody>
      </p:sp>
      <p:pic>
        <p:nvPicPr>
          <p:cNvPr id="47119" name="Picture 2"/>
          <p:cNvPicPr>
            <a:picLocks noChangeAspect="1" noChangeArrowheads="1"/>
          </p:cNvPicPr>
          <p:nvPr/>
        </p:nvPicPr>
        <p:blipFill>
          <a:blip r:embed="rId14" cstate="print"/>
          <a:srcRect r="2046"/>
          <a:stretch>
            <a:fillRect/>
          </a:stretch>
        </p:blipFill>
        <p:spPr bwMode="auto">
          <a:xfrm>
            <a:off x="4132263" y="1836738"/>
            <a:ext cx="7254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27"/>
          <p:cNvPicPr>
            <a:picLocks noChangeAspect="1" noChangeArrowheads="1"/>
          </p:cNvPicPr>
          <p:nvPr/>
        </p:nvPicPr>
        <p:blipFill>
          <a:blip r:embed="rId15" cstate="print"/>
          <a:srcRect b="12608"/>
          <a:stretch>
            <a:fillRect/>
          </a:stretch>
        </p:blipFill>
        <p:spPr bwMode="auto">
          <a:xfrm>
            <a:off x="4743450" y="1782763"/>
            <a:ext cx="828675" cy="650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21" name="Picture 34"/>
          <p:cNvPicPr>
            <a:picLocks noChangeAspect="1" noChangeArrowheads="1"/>
          </p:cNvPicPr>
          <p:nvPr/>
        </p:nvPicPr>
        <p:blipFill>
          <a:blip r:embed="rId16" cstate="print"/>
          <a:srcRect r="6061"/>
          <a:stretch>
            <a:fillRect/>
          </a:stretch>
        </p:blipFill>
        <p:spPr bwMode="auto">
          <a:xfrm>
            <a:off x="5562600" y="1404938"/>
            <a:ext cx="1495425" cy="1031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22" name="Picture 2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0700" y="752475"/>
            <a:ext cx="847725" cy="6588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23" name="Picture 22"/>
          <p:cNvPicPr>
            <a:picLocks noChangeAspect="1" noChangeArrowheads="1"/>
          </p:cNvPicPr>
          <p:nvPr/>
        </p:nvPicPr>
        <p:blipFill>
          <a:blip r:embed="rId18" cstate="print"/>
          <a:srcRect r="12616" b="6209"/>
          <a:stretch>
            <a:fillRect/>
          </a:stretch>
        </p:blipFill>
        <p:spPr bwMode="auto">
          <a:xfrm>
            <a:off x="7366000" y="6021388"/>
            <a:ext cx="777875" cy="644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24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94325" y="5200650"/>
            <a:ext cx="1985963" cy="14541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25" name="Picture 25"/>
          <p:cNvPicPr>
            <a:picLocks noChangeAspect="1" noChangeArrowheads="1"/>
          </p:cNvPicPr>
          <p:nvPr/>
        </p:nvPicPr>
        <p:blipFill>
          <a:blip r:embed="rId20" cstate="print"/>
          <a:srcRect l="23691" r="27834"/>
          <a:stretch>
            <a:fillRect/>
          </a:stretch>
        </p:blipFill>
        <p:spPr bwMode="auto">
          <a:xfrm>
            <a:off x="8174038" y="1408113"/>
            <a:ext cx="814387" cy="11160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26" name="Picture 21"/>
          <p:cNvPicPr>
            <a:picLocks noChangeAspect="1" noChangeArrowheads="1"/>
          </p:cNvPicPr>
          <p:nvPr/>
        </p:nvPicPr>
        <p:blipFill>
          <a:blip r:embed="rId21" cstate="print"/>
          <a:srcRect t="35556"/>
          <a:stretch>
            <a:fillRect/>
          </a:stretch>
        </p:blipFill>
        <p:spPr bwMode="auto">
          <a:xfrm>
            <a:off x="3894138" y="4033838"/>
            <a:ext cx="1520825" cy="979487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27" name="Picture 2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763838" y="4019550"/>
            <a:ext cx="1136650" cy="11207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28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33875" y="4994275"/>
            <a:ext cx="1066800" cy="10668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sp>
        <p:nvSpPr>
          <p:cNvPr id="47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Trios</a:t>
            </a:r>
          </a:p>
        </p:txBody>
      </p:sp>
      <p:pic>
        <p:nvPicPr>
          <p:cNvPr id="47130" name="Picture 6"/>
          <p:cNvPicPr>
            <a:picLocks noChangeAspect="1" noChangeArrowheads="1"/>
          </p:cNvPicPr>
          <p:nvPr/>
        </p:nvPicPr>
        <p:blipFill>
          <a:blip r:embed="rId24" cstate="print"/>
          <a:srcRect l="27271" t="16820" r="1265" b="11861"/>
          <a:stretch>
            <a:fillRect/>
          </a:stretch>
        </p:blipFill>
        <p:spPr bwMode="auto">
          <a:xfrm>
            <a:off x="7823200" y="2428875"/>
            <a:ext cx="1165225" cy="7747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1" name="Picture 10"/>
          <p:cNvPicPr>
            <a:picLocks noChangeAspect="1" noChangeArrowheads="1"/>
          </p:cNvPicPr>
          <p:nvPr/>
        </p:nvPicPr>
        <p:blipFill>
          <a:blip r:embed="rId25" cstate="print"/>
          <a:srcRect l="10606" t="6081" r="10960" b="38564"/>
          <a:stretch>
            <a:fillRect/>
          </a:stretch>
        </p:blipFill>
        <p:spPr bwMode="auto">
          <a:xfrm>
            <a:off x="1023938" y="5349875"/>
            <a:ext cx="969962" cy="6016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2" name="Picture 1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54550" y="2432050"/>
            <a:ext cx="2333625" cy="160178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3" name="Picture 2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7325" y="3843338"/>
            <a:ext cx="746125" cy="6350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4" name="Picture 2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360988" y="3989388"/>
            <a:ext cx="1620837" cy="12160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5" name="Picture 2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175125" y="5878513"/>
            <a:ext cx="1358900" cy="7874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6" name="Picture 3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090863" y="5824538"/>
            <a:ext cx="1098550" cy="8413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7" name="Picture 31"/>
          <p:cNvPicPr>
            <a:picLocks noChangeAspect="1" noChangeArrowheads="1"/>
          </p:cNvPicPr>
          <p:nvPr/>
        </p:nvPicPr>
        <p:blipFill>
          <a:blip r:embed="rId31" cstate="print"/>
          <a:srcRect l="8696" t="21429" r="10400"/>
          <a:stretch>
            <a:fillRect/>
          </a:stretch>
        </p:blipFill>
        <p:spPr bwMode="auto">
          <a:xfrm>
            <a:off x="3094038" y="5008563"/>
            <a:ext cx="1279525" cy="828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8" name="Picture 15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325688" y="2432050"/>
            <a:ext cx="2352675" cy="161448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39" name="Picture 23"/>
          <p:cNvPicPr>
            <a:picLocks noChangeAspect="1" noChangeArrowheads="1"/>
          </p:cNvPicPr>
          <p:nvPr/>
        </p:nvPicPr>
        <p:blipFill>
          <a:blip r:embed="rId33" cstate="print"/>
          <a:srcRect b="25166"/>
          <a:stretch>
            <a:fillRect/>
          </a:stretch>
        </p:blipFill>
        <p:spPr bwMode="auto">
          <a:xfrm>
            <a:off x="1612900" y="5837238"/>
            <a:ext cx="1477963" cy="828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pic>
        <p:nvPicPr>
          <p:cNvPr id="47140" name="Picture 2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973888" y="3078163"/>
            <a:ext cx="876300" cy="6826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41" name="Picture 32" descr="ANd9GcRoR-09eHFkzWdX_9RqTkO2ty-yBllJmeY9WtbPLQyufkQ3wQbb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90500" y="6043613"/>
            <a:ext cx="9175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2" name="Picture 3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996950" y="5908675"/>
            <a:ext cx="619125" cy="7572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43" name="Picture 33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827963" y="3779838"/>
            <a:ext cx="1160462" cy="7715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44" name="Picture 38"/>
          <p:cNvPicPr>
            <a:picLocks noChangeAspect="1" noChangeArrowheads="1"/>
          </p:cNvPicPr>
          <p:nvPr/>
        </p:nvPicPr>
        <p:blipFill>
          <a:blip r:embed="rId38" cstate="print"/>
          <a:srcRect l="9241" r="12209" b="24792"/>
          <a:stretch>
            <a:fillRect/>
          </a:stretch>
        </p:blipFill>
        <p:spPr bwMode="auto">
          <a:xfrm>
            <a:off x="6951663" y="4392613"/>
            <a:ext cx="1074737" cy="8223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45" name="Picture 41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943725" y="3748088"/>
            <a:ext cx="909638" cy="6540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46" name="Picture 43"/>
          <p:cNvPicPr>
            <a:picLocks noChangeAspect="1" noChangeArrowheads="1"/>
          </p:cNvPicPr>
          <p:nvPr/>
        </p:nvPicPr>
        <p:blipFill>
          <a:blip r:embed="rId40" cstate="print"/>
          <a:srcRect l="4878" t="11511" r="6490" b="6474"/>
          <a:stretch>
            <a:fillRect/>
          </a:stretch>
        </p:blipFill>
        <p:spPr bwMode="auto">
          <a:xfrm>
            <a:off x="7837488" y="3194050"/>
            <a:ext cx="1150937" cy="5953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7147" name="Picture 27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746250" y="4024313"/>
            <a:ext cx="1082675" cy="11334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Permittivity and Permeability</a:t>
            </a:r>
          </a:p>
          <a:p>
            <a:r>
              <a:rPr lang="en-US" dirty="0" smtClean="0"/>
              <a:t>Maxwell’s Equations</a:t>
            </a:r>
          </a:p>
          <a:p>
            <a:r>
              <a:rPr lang="en-US" dirty="0" smtClean="0"/>
              <a:t>Electric Field, Potential, and Capacitance</a:t>
            </a:r>
          </a:p>
          <a:p>
            <a:r>
              <a:rPr lang="en-US" dirty="0" smtClean="0"/>
              <a:t>Magnetic Field, Current, and Inductance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Capacitive (Electric Field) and Inductive (Magnetic Field) Coupling</a:t>
            </a:r>
          </a:p>
          <a:p>
            <a:r>
              <a:rPr lang="en-US" dirty="0" smtClean="0"/>
              <a:t>Yin/Yang Relationship Between Currents and Radiated Fields</a:t>
            </a:r>
          </a:p>
          <a:p>
            <a:r>
              <a:rPr lang="en-US" dirty="0" smtClean="0"/>
              <a:t>Wave Propagation</a:t>
            </a:r>
          </a:p>
          <a:p>
            <a:r>
              <a:rPr lang="en-US" dirty="0" smtClean="0"/>
              <a:t>Why Do EMC Folks Speak in dB?</a:t>
            </a:r>
          </a:p>
          <a:p>
            <a:r>
              <a:rPr lang="en-US" dirty="0" smtClean="0"/>
              <a:t>Differential Mode (DM) vs. Common Mode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(Capacitive) Coupling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9400" y="4372659"/>
            <a:ext cx="228600" cy="152400"/>
            <a:chOff x="1066800" y="2438400"/>
            <a:chExt cx="1447800" cy="685802"/>
          </a:xfrm>
        </p:grpSpPr>
        <p:cxnSp>
          <p:nvCxnSpPr>
            <p:cNvPr id="825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8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9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0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1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2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3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4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3457500" y="4258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5" name="Straight Connector 70"/>
          <p:cNvCxnSpPr>
            <a:cxnSpLocks noChangeShapeType="1"/>
          </p:cNvCxnSpPr>
          <p:nvPr/>
        </p:nvCxnSpPr>
        <p:spPr bwMode="auto">
          <a:xfrm flipV="1">
            <a:off x="3533700" y="296295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6" name="Straight Connector 75"/>
          <p:cNvCxnSpPr>
            <a:cxnSpLocks noChangeShapeType="1"/>
          </p:cNvCxnSpPr>
          <p:nvPr/>
        </p:nvCxnSpPr>
        <p:spPr bwMode="auto">
          <a:xfrm rot="5400000">
            <a:off x="3457500" y="4639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62500" y="2962959"/>
            <a:ext cx="152400" cy="533400"/>
            <a:chOff x="4953000" y="2286000"/>
            <a:chExt cx="152400" cy="533400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50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1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2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5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6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48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9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8" name="Straight Connector 79"/>
          <p:cNvCxnSpPr>
            <a:cxnSpLocks noChangeShapeType="1"/>
          </p:cNvCxnSpPr>
          <p:nvPr/>
        </p:nvCxnSpPr>
        <p:spPr bwMode="auto">
          <a:xfrm flipV="1">
            <a:off x="3533700" y="349000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9" name="Straight Connector 81"/>
          <p:cNvCxnSpPr>
            <a:cxnSpLocks noChangeShapeType="1"/>
          </p:cNvCxnSpPr>
          <p:nvPr/>
        </p:nvCxnSpPr>
        <p:spPr bwMode="auto">
          <a:xfrm rot="5400000">
            <a:off x="3457500" y="47917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420987" y="4867959"/>
            <a:ext cx="228600" cy="76200"/>
            <a:chOff x="457200" y="4953000"/>
            <a:chExt cx="914400" cy="304800"/>
          </a:xfrm>
        </p:grpSpPr>
        <p:cxnSp>
          <p:nvCxnSpPr>
            <p:cNvPr id="8244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5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6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1" name="Straight Arrow Connector 73"/>
          <p:cNvCxnSpPr>
            <a:cxnSpLocks noChangeShapeType="1"/>
          </p:cNvCxnSpPr>
          <p:nvPr/>
        </p:nvCxnSpPr>
        <p:spPr bwMode="auto">
          <a:xfrm flipV="1">
            <a:off x="3533700" y="2951790"/>
            <a:ext cx="1066800" cy="685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8212" name="Straight Connector 76"/>
          <p:cNvCxnSpPr>
            <a:cxnSpLocks noChangeShapeType="1"/>
          </p:cNvCxnSpPr>
          <p:nvPr/>
        </p:nvCxnSpPr>
        <p:spPr bwMode="auto">
          <a:xfrm flipV="1">
            <a:off x="4540175" y="2220686"/>
            <a:ext cx="1206878" cy="774024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79" name="TextBox 78"/>
          <p:cNvSpPr txBox="1"/>
          <p:nvPr/>
        </p:nvSpPr>
        <p:spPr>
          <a:xfrm>
            <a:off x="2374153" y="4245431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VICTIM CIRCUIT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579964" y="1504889"/>
            <a:ext cx="251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AC POTENTIAL IN CULPRIT CIRCUIT …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5677809" y="2549303"/>
            <a:ext cx="152400" cy="533400"/>
            <a:chOff x="4953000" y="2286000"/>
            <a:chExt cx="152400" cy="533400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0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1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2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3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4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5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47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48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59" name="Straight Connector 58"/>
          <p:cNvCxnSpPr/>
          <p:nvPr/>
        </p:nvCxnSpPr>
        <p:spPr bwMode="auto">
          <a:xfrm flipV="1">
            <a:off x="5745087" y="2264230"/>
            <a:ext cx="0" cy="283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0" name="Straight Connector 81"/>
          <p:cNvCxnSpPr>
            <a:cxnSpLocks noChangeShapeType="1"/>
          </p:cNvCxnSpPr>
          <p:nvPr/>
        </p:nvCxnSpPr>
        <p:spPr bwMode="auto">
          <a:xfrm rot="5400000">
            <a:off x="5668887" y="336572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5630787" y="3441929"/>
            <a:ext cx="228600" cy="76200"/>
            <a:chOff x="457200" y="4953000"/>
            <a:chExt cx="914400" cy="304800"/>
          </a:xfrm>
        </p:grpSpPr>
        <p:cxnSp>
          <p:nvCxnSpPr>
            <p:cNvPr id="62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3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4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66" name="Straight Connector 65"/>
          <p:cNvCxnSpPr/>
          <p:nvPr/>
        </p:nvCxnSpPr>
        <p:spPr bwMode="auto">
          <a:xfrm>
            <a:off x="5745087" y="3058887"/>
            <a:ext cx="0" cy="2721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4294643" y="3094719"/>
            <a:ext cx="4587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86"/>
          <p:cNvSpPr>
            <a:spLocks noChangeArrowheads="1"/>
          </p:cNvSpPr>
          <p:nvPr/>
        </p:nvSpPr>
        <p:spPr bwMode="auto">
          <a:xfrm>
            <a:off x="3273425" y="1847850"/>
            <a:ext cx="90488" cy="146050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/>
          <p:nvPr/>
        </p:nvSpPr>
        <p:spPr bwMode="auto">
          <a:xfrm>
            <a:off x="5867400" y="2275114"/>
            <a:ext cx="279400" cy="1066800"/>
          </a:xfrm>
          <a:custGeom>
            <a:avLst/>
            <a:gdLst>
              <a:gd name="connsiteX0" fmla="*/ 21771 w 279400"/>
              <a:gd name="connsiteY0" fmla="*/ 1066800 h 1066800"/>
              <a:gd name="connsiteX1" fmla="*/ 239486 w 279400"/>
              <a:gd name="connsiteY1" fmla="*/ 794657 h 1066800"/>
              <a:gd name="connsiteX2" fmla="*/ 239486 w 279400"/>
              <a:gd name="connsiteY2" fmla="*/ 239486 h 1066800"/>
              <a:gd name="connsiteX3" fmla="*/ 0 w 279400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" h="1066800">
                <a:moveTo>
                  <a:pt x="21771" y="1066800"/>
                </a:moveTo>
                <a:cubicBezTo>
                  <a:pt x="112485" y="999671"/>
                  <a:pt x="203200" y="932543"/>
                  <a:pt x="239486" y="794657"/>
                </a:cubicBezTo>
                <a:cubicBezTo>
                  <a:pt x="275772" y="656771"/>
                  <a:pt x="279400" y="371929"/>
                  <a:pt x="239486" y="239486"/>
                </a:cubicBezTo>
                <a:cubicBezTo>
                  <a:pt x="199572" y="107043"/>
                  <a:pt x="99786" y="53521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900058" y="2590800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75"/>
          <p:cNvGrpSpPr/>
          <p:nvPr/>
        </p:nvGrpSpPr>
        <p:grpSpPr>
          <a:xfrm>
            <a:off x="4600272" y="2841171"/>
            <a:ext cx="304800" cy="566058"/>
            <a:chOff x="4622574" y="2841171"/>
            <a:chExt cx="304800" cy="566058"/>
          </a:xfrm>
        </p:grpSpPr>
        <p:grpSp>
          <p:nvGrpSpPr>
            <p:cNvPr id="10" name="Group 159"/>
            <p:cNvGrpSpPr>
              <a:grpSpLocks/>
            </p:cNvGrpSpPr>
            <p:nvPr/>
          </p:nvGrpSpPr>
          <p:grpSpPr bwMode="auto">
            <a:xfrm>
              <a:off x="4622574" y="3008766"/>
              <a:ext cx="304800" cy="228600"/>
              <a:chOff x="3429000" y="3124200"/>
              <a:chExt cx="304800" cy="228600"/>
            </a:xfrm>
          </p:grpSpPr>
          <p:cxnSp>
            <p:nvCxnSpPr>
              <p:cNvPr id="68" name="Straight Connector 160"/>
              <p:cNvCxnSpPr>
                <a:cxnSpLocks noChangeShapeType="1"/>
              </p:cNvCxnSpPr>
              <p:nvPr/>
            </p:nvCxnSpPr>
            <p:spPr bwMode="auto">
              <a:xfrm>
                <a:off x="3429000" y="3200400"/>
                <a:ext cx="304800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69" name="Straight Connector 161"/>
              <p:cNvCxnSpPr>
                <a:cxnSpLocks noChangeShapeType="1"/>
              </p:cNvCxnSpPr>
              <p:nvPr/>
            </p:nvCxnSpPr>
            <p:spPr bwMode="auto">
              <a:xfrm>
                <a:off x="3429000" y="3276600"/>
                <a:ext cx="304800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70" name="Straight Connector 1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43300" y="3162300"/>
                <a:ext cx="76200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71" name="Straight Connector 163"/>
              <p:cNvCxnSpPr>
                <a:cxnSpLocks noChangeShapeType="1"/>
              </p:cNvCxnSpPr>
              <p:nvPr/>
            </p:nvCxnSpPr>
            <p:spPr bwMode="auto">
              <a:xfrm rot="5400000">
                <a:off x="3543300" y="3314700"/>
                <a:ext cx="76200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4" name="Straight Connector 83"/>
            <p:cNvCxnSpPr/>
            <p:nvPr/>
          </p:nvCxnSpPr>
          <p:spPr bwMode="auto">
            <a:xfrm flipV="1">
              <a:off x="4774974" y="2841171"/>
              <a:ext cx="0" cy="1632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774974" y="3211286"/>
              <a:ext cx="0" cy="19594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11" name="Group 93"/>
          <p:cNvGrpSpPr/>
          <p:nvPr/>
        </p:nvGrpSpPr>
        <p:grpSpPr>
          <a:xfrm>
            <a:off x="3690257" y="2786742"/>
            <a:ext cx="1632857" cy="1698171"/>
            <a:chOff x="3690257" y="2819400"/>
            <a:chExt cx="1632857" cy="1698171"/>
          </a:xfrm>
        </p:grpSpPr>
        <p:sp>
          <p:nvSpPr>
            <p:cNvPr id="87" name="Freeform 86"/>
            <p:cNvSpPr/>
            <p:nvPr/>
          </p:nvSpPr>
          <p:spPr bwMode="auto">
            <a:xfrm>
              <a:off x="3690257" y="3135086"/>
              <a:ext cx="1632857" cy="1382485"/>
            </a:xfrm>
            <a:custGeom>
              <a:avLst/>
              <a:gdLst>
                <a:gd name="connsiteX0" fmla="*/ 0 w 1632857"/>
                <a:gd name="connsiteY0" fmla="*/ 1382485 h 1382485"/>
                <a:gd name="connsiteX1" fmla="*/ 0 w 1632857"/>
                <a:gd name="connsiteY1" fmla="*/ 1045028 h 1382485"/>
                <a:gd name="connsiteX2" fmla="*/ 1632857 w 1632857"/>
                <a:gd name="connsiteY2" fmla="*/ 0 h 1382485"/>
                <a:gd name="connsiteX3" fmla="*/ 1632857 w 1632857"/>
                <a:gd name="connsiteY3" fmla="*/ 315685 h 138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857" h="1382485">
                  <a:moveTo>
                    <a:pt x="0" y="1382485"/>
                  </a:moveTo>
                  <a:lnTo>
                    <a:pt x="0" y="1045028"/>
                  </a:lnTo>
                  <a:lnTo>
                    <a:pt x="1632857" y="0"/>
                  </a:lnTo>
                  <a:lnTo>
                    <a:pt x="1632857" y="3156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5007429" y="2819400"/>
              <a:ext cx="0" cy="5116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2918428" y="2775860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CULPRIT CIRCUIT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4991326" y="2681063"/>
            <a:ext cx="402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05"/>
          <p:cNvGrpSpPr/>
          <p:nvPr/>
        </p:nvGrpSpPr>
        <p:grpSpPr>
          <a:xfrm>
            <a:off x="4408715" y="3548743"/>
            <a:ext cx="385042" cy="542016"/>
            <a:chOff x="4408715" y="3548743"/>
            <a:chExt cx="385042" cy="542016"/>
          </a:xfrm>
        </p:grpSpPr>
        <p:sp>
          <p:nvSpPr>
            <p:cNvPr id="95" name="TextBox 94"/>
            <p:cNvSpPr txBox="1"/>
            <p:nvPr/>
          </p:nvSpPr>
          <p:spPr>
            <a:xfrm>
              <a:off x="4408715" y="3668486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14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06686" y="3548743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92071" y="3875315"/>
              <a:ext cx="2183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4069241" y="4226283"/>
            <a:ext cx="3162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…INDUCES AC POTENTIAL IN VICTIM CIRCUIT ACCORDING TO IMPEDANCE DIVIDER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81680" y="4084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00FF"/>
                </a:solidFill>
              </a:rPr>
              <a:t>R</a:t>
            </a:r>
            <a:r>
              <a:rPr lang="en-US" sz="1000" i="1" baseline="-25000" dirty="0" smtClean="0">
                <a:solidFill>
                  <a:srgbClr val="0000FF"/>
                </a:solidFill>
              </a:rPr>
              <a:t>1</a:t>
            </a:r>
            <a:endParaRPr lang="en-US" sz="1000" i="1" baseline="-25000" dirty="0">
              <a:solidFill>
                <a:srgbClr val="0000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74640" y="289560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00FF"/>
                </a:solidFill>
              </a:rPr>
              <a:t>R</a:t>
            </a:r>
            <a:r>
              <a:rPr lang="en-US" sz="1000" i="1" baseline="-25000" dirty="0" smtClean="0">
                <a:solidFill>
                  <a:srgbClr val="0000FF"/>
                </a:solidFill>
              </a:rPr>
              <a:t>2</a:t>
            </a:r>
            <a:endParaRPr lang="en-US" sz="1000" i="1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2942431" y="5307553"/>
          <a:ext cx="3259138" cy="750887"/>
        </p:xfrm>
        <a:graphic>
          <a:graphicData uri="http://schemas.openxmlformats.org/presentationml/2006/ole">
            <p:oleObj spid="_x0000_s623618" name="Equation" r:id="rId3" imgW="2920680" imgH="672840" progId="Equation.3">
              <p:embed/>
            </p:oleObj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2887019" y="6148036"/>
            <a:ext cx="3440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 (R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|| R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→ ∞, V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V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→ 1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72" grpId="0"/>
      <p:bldP spid="75" grpId="0" animBg="1"/>
      <p:bldP spid="74" grpId="0" animBg="1"/>
      <p:bldP spid="93" grpId="0"/>
      <p:bldP spid="99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(Capacitive) Coupling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9400" y="4372659"/>
            <a:ext cx="228600" cy="152400"/>
            <a:chOff x="1066800" y="2438400"/>
            <a:chExt cx="1447800" cy="685802"/>
          </a:xfrm>
        </p:grpSpPr>
        <p:cxnSp>
          <p:nvCxnSpPr>
            <p:cNvPr id="825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8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9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0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1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2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3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4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3457500" y="4258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5" name="Straight Connector 70"/>
          <p:cNvCxnSpPr>
            <a:cxnSpLocks noChangeShapeType="1"/>
          </p:cNvCxnSpPr>
          <p:nvPr/>
        </p:nvCxnSpPr>
        <p:spPr bwMode="auto">
          <a:xfrm flipV="1">
            <a:off x="3533700" y="296295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6" name="Straight Connector 75"/>
          <p:cNvCxnSpPr>
            <a:cxnSpLocks noChangeShapeType="1"/>
          </p:cNvCxnSpPr>
          <p:nvPr/>
        </p:nvCxnSpPr>
        <p:spPr bwMode="auto">
          <a:xfrm rot="5400000">
            <a:off x="3457500" y="4639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62500" y="2962959"/>
            <a:ext cx="152400" cy="533400"/>
            <a:chOff x="4953000" y="2286000"/>
            <a:chExt cx="152400" cy="533400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50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1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2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5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6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48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9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8" name="Straight Connector 79"/>
          <p:cNvCxnSpPr>
            <a:cxnSpLocks noChangeShapeType="1"/>
          </p:cNvCxnSpPr>
          <p:nvPr/>
        </p:nvCxnSpPr>
        <p:spPr bwMode="auto">
          <a:xfrm flipV="1">
            <a:off x="3533700" y="349000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9" name="Straight Connector 81"/>
          <p:cNvCxnSpPr>
            <a:cxnSpLocks noChangeShapeType="1"/>
          </p:cNvCxnSpPr>
          <p:nvPr/>
        </p:nvCxnSpPr>
        <p:spPr bwMode="auto">
          <a:xfrm rot="5400000">
            <a:off x="3457500" y="47917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420987" y="4867959"/>
            <a:ext cx="228600" cy="76200"/>
            <a:chOff x="457200" y="4953000"/>
            <a:chExt cx="914400" cy="304800"/>
          </a:xfrm>
        </p:grpSpPr>
        <p:cxnSp>
          <p:nvCxnSpPr>
            <p:cNvPr id="8244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5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6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1" name="Straight Arrow Connector 73"/>
          <p:cNvCxnSpPr>
            <a:cxnSpLocks noChangeShapeType="1"/>
          </p:cNvCxnSpPr>
          <p:nvPr/>
        </p:nvCxnSpPr>
        <p:spPr bwMode="auto">
          <a:xfrm flipV="1">
            <a:off x="3533700" y="2951790"/>
            <a:ext cx="1066800" cy="685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8212" name="Straight Connector 76"/>
          <p:cNvCxnSpPr>
            <a:cxnSpLocks noChangeShapeType="1"/>
          </p:cNvCxnSpPr>
          <p:nvPr/>
        </p:nvCxnSpPr>
        <p:spPr bwMode="auto">
          <a:xfrm flipV="1">
            <a:off x="4540175" y="2220686"/>
            <a:ext cx="1206878" cy="774024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79" name="TextBox 78"/>
          <p:cNvSpPr txBox="1"/>
          <p:nvPr/>
        </p:nvSpPr>
        <p:spPr>
          <a:xfrm>
            <a:off x="2374153" y="4245431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VICTIM CIRCUIT</a:t>
            </a:r>
            <a:endParaRPr lang="en-US" sz="1400" dirty="0"/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5677809" y="2549303"/>
            <a:ext cx="152400" cy="533400"/>
            <a:chOff x="4953000" y="2286000"/>
            <a:chExt cx="152400" cy="533400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0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1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2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3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4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5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47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48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59" name="Straight Connector 58"/>
          <p:cNvCxnSpPr/>
          <p:nvPr/>
        </p:nvCxnSpPr>
        <p:spPr bwMode="auto">
          <a:xfrm flipV="1">
            <a:off x="5745087" y="2264230"/>
            <a:ext cx="0" cy="283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0" name="Straight Connector 81"/>
          <p:cNvCxnSpPr>
            <a:cxnSpLocks noChangeShapeType="1"/>
          </p:cNvCxnSpPr>
          <p:nvPr/>
        </p:nvCxnSpPr>
        <p:spPr bwMode="auto">
          <a:xfrm rot="5400000">
            <a:off x="5668887" y="336572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5630787" y="3441929"/>
            <a:ext cx="228600" cy="76200"/>
            <a:chOff x="457200" y="4953000"/>
            <a:chExt cx="914400" cy="304800"/>
          </a:xfrm>
        </p:grpSpPr>
        <p:cxnSp>
          <p:nvCxnSpPr>
            <p:cNvPr id="62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3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4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66" name="Straight Connector 65"/>
          <p:cNvCxnSpPr/>
          <p:nvPr/>
        </p:nvCxnSpPr>
        <p:spPr bwMode="auto">
          <a:xfrm>
            <a:off x="5745087" y="3058887"/>
            <a:ext cx="0" cy="2721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3" name="Rectangle 186"/>
          <p:cNvSpPr>
            <a:spLocks noChangeArrowheads="1"/>
          </p:cNvSpPr>
          <p:nvPr/>
        </p:nvSpPr>
        <p:spPr bwMode="auto">
          <a:xfrm>
            <a:off x="3273425" y="1847850"/>
            <a:ext cx="90488" cy="146050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/>
          <p:nvPr/>
        </p:nvSpPr>
        <p:spPr bwMode="auto">
          <a:xfrm>
            <a:off x="5867400" y="2275114"/>
            <a:ext cx="279400" cy="1066800"/>
          </a:xfrm>
          <a:custGeom>
            <a:avLst/>
            <a:gdLst>
              <a:gd name="connsiteX0" fmla="*/ 21771 w 279400"/>
              <a:gd name="connsiteY0" fmla="*/ 1066800 h 1066800"/>
              <a:gd name="connsiteX1" fmla="*/ 239486 w 279400"/>
              <a:gd name="connsiteY1" fmla="*/ 794657 h 1066800"/>
              <a:gd name="connsiteX2" fmla="*/ 239486 w 279400"/>
              <a:gd name="connsiteY2" fmla="*/ 239486 h 1066800"/>
              <a:gd name="connsiteX3" fmla="*/ 0 w 279400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" h="1066800">
                <a:moveTo>
                  <a:pt x="21771" y="1066800"/>
                </a:moveTo>
                <a:cubicBezTo>
                  <a:pt x="112485" y="999671"/>
                  <a:pt x="203200" y="932543"/>
                  <a:pt x="239486" y="794657"/>
                </a:cubicBezTo>
                <a:cubicBezTo>
                  <a:pt x="275772" y="656771"/>
                  <a:pt x="279400" y="371929"/>
                  <a:pt x="239486" y="239486"/>
                </a:cubicBezTo>
                <a:cubicBezTo>
                  <a:pt x="199572" y="107043"/>
                  <a:pt x="99786" y="53521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900058" y="2590800"/>
            <a:ext cx="4700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 flipV="1">
            <a:off x="4752672" y="2841171"/>
            <a:ext cx="0" cy="163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4752672" y="3211286"/>
            <a:ext cx="0" cy="1959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2918428" y="2775860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CULPRIT CIRCUIT</a:t>
            </a:r>
            <a:endParaRPr lang="en-US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3990526" y="1917863"/>
            <a:ext cx="135075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j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20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05"/>
          <p:cNvGrpSpPr/>
          <p:nvPr/>
        </p:nvGrpSpPr>
        <p:grpSpPr>
          <a:xfrm>
            <a:off x="4408715" y="3548743"/>
            <a:ext cx="385042" cy="542016"/>
            <a:chOff x="4408715" y="3548743"/>
            <a:chExt cx="385042" cy="542016"/>
          </a:xfrm>
        </p:grpSpPr>
        <p:sp>
          <p:nvSpPr>
            <p:cNvPr id="95" name="TextBox 94"/>
            <p:cNvSpPr txBox="1"/>
            <p:nvPr/>
          </p:nvSpPr>
          <p:spPr>
            <a:xfrm>
              <a:off x="4408715" y="3668486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14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06686" y="3548743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92071" y="3875315"/>
              <a:ext cx="2183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281680" y="4084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00FF"/>
                </a:solidFill>
              </a:rPr>
              <a:t>R</a:t>
            </a:r>
            <a:r>
              <a:rPr lang="en-US" sz="1000" i="1" baseline="-25000" dirty="0" smtClean="0">
                <a:solidFill>
                  <a:srgbClr val="0000FF"/>
                </a:solidFill>
              </a:rPr>
              <a:t>1</a:t>
            </a:r>
            <a:endParaRPr lang="en-US" sz="1000" i="1" baseline="-25000" dirty="0">
              <a:solidFill>
                <a:srgbClr val="0000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74640" y="289560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0000FF"/>
                </a:solidFill>
              </a:rPr>
              <a:t>R</a:t>
            </a:r>
            <a:r>
              <a:rPr lang="en-US" sz="1200" i="1" baseline="-25000" dirty="0" smtClean="0">
                <a:solidFill>
                  <a:srgbClr val="0000FF"/>
                </a:solidFill>
              </a:rPr>
              <a:t>2</a:t>
            </a:r>
            <a:endParaRPr lang="en-US" sz="1200" i="1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3050849" y="5554663"/>
          <a:ext cx="3273305" cy="327737"/>
        </p:xfrm>
        <a:graphic>
          <a:graphicData uri="http://schemas.openxmlformats.org/presentationml/2006/ole">
            <p:oleObj spid="_x0000_s624642" name="Equation" r:id="rId3" imgW="2286000" imgH="228600" progId="Equation.3">
              <p:embed/>
            </p:oleObj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1850219" y="5183236"/>
            <a:ext cx="4185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j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||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&lt;&lt; 1 (i.e. low frequencies):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3"/>
          <p:cNvGrpSpPr/>
          <p:nvPr/>
        </p:nvGrpSpPr>
        <p:grpSpPr>
          <a:xfrm>
            <a:off x="4651200" y="3013200"/>
            <a:ext cx="208800" cy="208800"/>
            <a:chOff x="4305600" y="3193200"/>
            <a:chExt cx="208800" cy="208800"/>
          </a:xfrm>
        </p:grpSpPr>
        <p:sp>
          <p:nvSpPr>
            <p:cNvPr id="90" name="Oval 89"/>
            <p:cNvSpPr/>
            <p:nvPr/>
          </p:nvSpPr>
          <p:spPr bwMode="auto">
            <a:xfrm>
              <a:off x="4305600" y="3193200"/>
              <a:ext cx="208800" cy="2088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>
              <a:off x="4410000" y="3193200"/>
              <a:ext cx="0" cy="208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01" name="Freeform 100"/>
          <p:cNvSpPr/>
          <p:nvPr/>
        </p:nvSpPr>
        <p:spPr bwMode="auto">
          <a:xfrm>
            <a:off x="4838400" y="2253600"/>
            <a:ext cx="168000" cy="741600"/>
          </a:xfrm>
          <a:custGeom>
            <a:avLst/>
            <a:gdLst>
              <a:gd name="connsiteX0" fmla="*/ 0 w 268800"/>
              <a:gd name="connsiteY0" fmla="*/ 0 h 720000"/>
              <a:gd name="connsiteX1" fmla="*/ 252000 w 268800"/>
              <a:gd name="connsiteY1" fmla="*/ 244800 h 720000"/>
              <a:gd name="connsiteX2" fmla="*/ 100800 w 268800"/>
              <a:gd name="connsiteY2" fmla="*/ 720000 h 720000"/>
              <a:gd name="connsiteX0" fmla="*/ 0 w 168000"/>
              <a:gd name="connsiteY0" fmla="*/ 0 h 741600"/>
              <a:gd name="connsiteX1" fmla="*/ 165600 w 168000"/>
              <a:gd name="connsiteY1" fmla="*/ 266400 h 741600"/>
              <a:gd name="connsiteX2" fmla="*/ 14400 w 168000"/>
              <a:gd name="connsiteY2" fmla="*/ 741600 h 7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00" h="741600">
                <a:moveTo>
                  <a:pt x="0" y="0"/>
                </a:moveTo>
                <a:cubicBezTo>
                  <a:pt x="117600" y="62400"/>
                  <a:pt x="163200" y="142800"/>
                  <a:pt x="165600" y="266400"/>
                </a:cubicBezTo>
                <a:cubicBezTo>
                  <a:pt x="168000" y="390000"/>
                  <a:pt x="98400" y="564000"/>
                  <a:pt x="14400" y="74160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93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(Inductive) Coupling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9400" y="4372659"/>
            <a:ext cx="228600" cy="152400"/>
            <a:chOff x="1066800" y="2438400"/>
            <a:chExt cx="1447800" cy="685802"/>
          </a:xfrm>
        </p:grpSpPr>
        <p:cxnSp>
          <p:nvCxnSpPr>
            <p:cNvPr id="825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8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9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0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1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2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3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4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3457500" y="4258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5" name="Straight Connector 70"/>
          <p:cNvCxnSpPr>
            <a:cxnSpLocks noChangeShapeType="1"/>
          </p:cNvCxnSpPr>
          <p:nvPr/>
        </p:nvCxnSpPr>
        <p:spPr bwMode="auto">
          <a:xfrm flipV="1">
            <a:off x="3533700" y="296295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6" name="Straight Connector 75"/>
          <p:cNvCxnSpPr>
            <a:cxnSpLocks noChangeShapeType="1"/>
          </p:cNvCxnSpPr>
          <p:nvPr/>
        </p:nvCxnSpPr>
        <p:spPr bwMode="auto">
          <a:xfrm rot="5400000">
            <a:off x="3457500" y="4639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62500" y="2962959"/>
            <a:ext cx="152400" cy="533400"/>
            <a:chOff x="4953000" y="2286000"/>
            <a:chExt cx="152400" cy="533400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50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1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2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5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6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48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9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8" name="Straight Connector 79"/>
          <p:cNvCxnSpPr>
            <a:cxnSpLocks noChangeShapeType="1"/>
          </p:cNvCxnSpPr>
          <p:nvPr/>
        </p:nvCxnSpPr>
        <p:spPr bwMode="auto">
          <a:xfrm flipV="1">
            <a:off x="3533700" y="349000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9" name="Straight Connector 81"/>
          <p:cNvCxnSpPr>
            <a:cxnSpLocks noChangeShapeType="1"/>
          </p:cNvCxnSpPr>
          <p:nvPr/>
        </p:nvCxnSpPr>
        <p:spPr bwMode="auto">
          <a:xfrm rot="5400000">
            <a:off x="3457500" y="47917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420987" y="4867959"/>
            <a:ext cx="228600" cy="76200"/>
            <a:chOff x="457200" y="4953000"/>
            <a:chExt cx="914400" cy="304800"/>
          </a:xfrm>
        </p:grpSpPr>
        <p:cxnSp>
          <p:nvCxnSpPr>
            <p:cNvPr id="8244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5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6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1" name="Straight Arrow Connector 73"/>
          <p:cNvCxnSpPr>
            <a:cxnSpLocks noChangeShapeType="1"/>
          </p:cNvCxnSpPr>
          <p:nvPr/>
        </p:nvCxnSpPr>
        <p:spPr bwMode="auto">
          <a:xfrm flipV="1">
            <a:off x="3533700" y="2951846"/>
            <a:ext cx="1066800" cy="685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2" name="Straight Connector 76"/>
          <p:cNvCxnSpPr>
            <a:cxnSpLocks noChangeShapeType="1"/>
          </p:cNvCxnSpPr>
          <p:nvPr/>
        </p:nvCxnSpPr>
        <p:spPr bwMode="auto">
          <a:xfrm flipV="1">
            <a:off x="4540175" y="2418446"/>
            <a:ext cx="898525" cy="57626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8213" name="Curved Left Arrow 93"/>
          <p:cNvSpPr>
            <a:spLocks noChangeArrowheads="1"/>
          </p:cNvSpPr>
          <p:nvPr/>
        </p:nvSpPr>
        <p:spPr bwMode="auto">
          <a:xfrm>
            <a:off x="4448100" y="2277159"/>
            <a:ext cx="762000" cy="1676400"/>
          </a:xfrm>
          <a:prstGeom prst="curvedLeftArrow">
            <a:avLst>
              <a:gd name="adj1" fmla="val 25005"/>
              <a:gd name="adj2" fmla="val 49999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TextBox 101"/>
          <p:cNvSpPr txBox="1">
            <a:spLocks noChangeArrowheads="1"/>
          </p:cNvSpPr>
          <p:nvPr/>
        </p:nvSpPr>
        <p:spPr bwMode="auto">
          <a:xfrm>
            <a:off x="4094536" y="2742976"/>
            <a:ext cx="35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596045" y="1818602"/>
          <a:ext cx="852488" cy="615950"/>
        </p:xfrm>
        <a:graphic>
          <a:graphicData uri="http://schemas.openxmlformats.org/presentationml/2006/ole">
            <p:oleObj spid="_x0000_s625666" name="Equation" r:id="rId3" imgW="545760" imgH="393480" progId="Equation.3">
              <p:embed/>
            </p:oleObj>
          </a:graphicData>
        </a:graphic>
      </p:graphicFrame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 cstate="print"/>
          <a:srcRect t="8360" b="8858"/>
          <a:stretch>
            <a:fillRect/>
          </a:stretch>
        </p:blipFill>
        <p:spPr bwMode="auto">
          <a:xfrm rot="14160000" flipH="1" flipV="1">
            <a:off x="3870250" y="4255183"/>
            <a:ext cx="306387" cy="304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</p:pic>
      <p:sp>
        <p:nvSpPr>
          <p:cNvPr id="77" name="TextBox 76"/>
          <p:cNvSpPr txBox="1"/>
          <p:nvPr/>
        </p:nvSpPr>
        <p:spPr>
          <a:xfrm>
            <a:off x="4082137" y="4374730"/>
            <a:ext cx="59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endParaRPr lang="en-US" sz="2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18428" y="2775860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CULPRIT CIRCUIT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2374153" y="4245431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VICTIM CIRCUIT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2893208" y="992468"/>
            <a:ext cx="3769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CURRENT  IN CULPRIT CIRCUIT PRODUCES MAGNETIC FIELD (AMPÈRE’S LAW)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66920" y="5290195"/>
            <a:ext cx="390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MAGNETIC FIELD PRODUCES NOISE VOLTAGE IN VICTIM CIRCUIT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(FARADAY’S LAW)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4398887" y="4855031"/>
            <a:ext cx="10885" cy="4136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77" grpId="0"/>
      <p:bldP spid="80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1:  Capacitive and Inductive Coupling</a:t>
            </a:r>
            <a:endParaRPr lang="en-US" dirty="0"/>
          </a:p>
        </p:txBody>
      </p:sp>
      <p:pic>
        <p:nvPicPr>
          <p:cNvPr id="4" name="Picture 3" descr="xt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673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94171" cy="406400"/>
          </a:xfrm>
        </p:spPr>
        <p:txBody>
          <a:bodyPr/>
          <a:lstStyle/>
          <a:p>
            <a:r>
              <a:rPr lang="en-US" dirty="0" smtClean="0"/>
              <a:t>Demo 1:  Capacitive and Inductive Coupling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Equipment</a:t>
            </a:r>
          </a:p>
          <a:p>
            <a:pPr lvl="1"/>
            <a:r>
              <a:rPr lang="en-US" sz="1600" dirty="0" smtClean="0"/>
              <a:t>Tektronix MDO3104 oscilloscope (built-in signal generator)</a:t>
            </a:r>
          </a:p>
          <a:p>
            <a:pPr lvl="1"/>
            <a:r>
              <a:rPr lang="en-US" sz="1600" dirty="0" smtClean="0"/>
              <a:t>Test fixture w/ 2 single wires, 4 banana-BNC adaptors</a:t>
            </a:r>
          </a:p>
          <a:p>
            <a:pPr lvl="1"/>
            <a:r>
              <a:rPr lang="en-US" sz="1600" dirty="0" smtClean="0"/>
              <a:t>Velcro straps</a:t>
            </a:r>
          </a:p>
          <a:p>
            <a:pPr lvl="1"/>
            <a:r>
              <a:rPr lang="en-US" sz="1600" dirty="0" smtClean="0"/>
              <a:t>3 coax cables</a:t>
            </a:r>
          </a:p>
          <a:p>
            <a:pPr lvl="2"/>
            <a:r>
              <a:rPr lang="en-US" sz="1400" dirty="0" smtClean="0"/>
              <a:t>Signal generator output to culprit wire input</a:t>
            </a:r>
          </a:p>
          <a:p>
            <a:pPr lvl="2"/>
            <a:r>
              <a:rPr lang="en-US" sz="1400" dirty="0" smtClean="0"/>
              <a:t>Culprit wire output to scope channel 1</a:t>
            </a:r>
          </a:p>
          <a:p>
            <a:pPr lvl="2"/>
            <a:r>
              <a:rPr lang="en-US" sz="1400" dirty="0" smtClean="0"/>
              <a:t>Victim wire output to scope channel 2</a:t>
            </a:r>
          </a:p>
          <a:p>
            <a:pPr lvl="1"/>
            <a:r>
              <a:rPr lang="en-US" sz="1600" dirty="0" smtClean="0"/>
              <a:t>50 </a:t>
            </a:r>
            <a:r>
              <a:rPr lang="el-GR" sz="1600" dirty="0" smtClean="0"/>
              <a:t>Ω</a:t>
            </a:r>
            <a:r>
              <a:rPr lang="en-US" sz="1600" dirty="0" smtClean="0"/>
              <a:t> termination on victim wire “input”</a:t>
            </a:r>
          </a:p>
          <a:p>
            <a:r>
              <a:rPr lang="en-US" sz="1600" dirty="0" smtClean="0"/>
              <a:t>Setup</a:t>
            </a:r>
          </a:p>
          <a:p>
            <a:pPr lvl="1"/>
            <a:r>
              <a:rPr lang="en-US" sz="1600" dirty="0" smtClean="0"/>
              <a:t>Scope channel 2:  50 </a:t>
            </a:r>
            <a:r>
              <a:rPr lang="el-GR" sz="1600" dirty="0" smtClean="0"/>
              <a:t>Ω</a:t>
            </a:r>
            <a:r>
              <a:rPr lang="en-US" sz="1600" dirty="0" smtClean="0"/>
              <a:t> throughout</a:t>
            </a:r>
          </a:p>
          <a:p>
            <a:pPr lvl="1"/>
            <a:r>
              <a:rPr lang="en-US" sz="1600" dirty="0" smtClean="0"/>
              <a:t>Scope channel 1:  1 M</a:t>
            </a:r>
            <a:r>
              <a:rPr lang="el-GR" sz="1600" dirty="0" smtClean="0"/>
              <a:t>Ω</a:t>
            </a:r>
            <a:r>
              <a:rPr lang="en-US" sz="1600" dirty="0" smtClean="0"/>
              <a:t> for capacitive coupling, 50 </a:t>
            </a:r>
            <a:r>
              <a:rPr lang="el-GR" sz="1600" dirty="0" smtClean="0"/>
              <a:t>Ω</a:t>
            </a:r>
            <a:r>
              <a:rPr lang="en-US" sz="1600" dirty="0" smtClean="0"/>
              <a:t> for inductive</a:t>
            </a:r>
          </a:p>
          <a:p>
            <a:pPr lvl="1"/>
            <a:r>
              <a:rPr lang="en-US" sz="1600" dirty="0" smtClean="0"/>
              <a:t>AFG</a:t>
            </a:r>
          </a:p>
          <a:p>
            <a:pPr lvl="2"/>
            <a:r>
              <a:rPr lang="en-US" sz="1400" dirty="0" smtClean="0"/>
              <a:t>Sine, 5 </a:t>
            </a:r>
            <a:r>
              <a:rPr lang="en-US" sz="1400" dirty="0" err="1" smtClean="0"/>
              <a:t>Vp</a:t>
            </a:r>
            <a:r>
              <a:rPr lang="en-US" sz="1400" dirty="0" smtClean="0"/>
              <a:t>-p, 100 kHz, then 1 MHz</a:t>
            </a:r>
          </a:p>
          <a:p>
            <a:pPr lvl="2"/>
            <a:r>
              <a:rPr lang="en-US" sz="1400" dirty="0" smtClean="0"/>
              <a:t>Square, 5 Vp-p, 1 MHz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traight Connector 115"/>
          <p:cNvCxnSpPr/>
          <p:nvPr/>
        </p:nvCxnSpPr>
        <p:spPr bwMode="auto">
          <a:xfrm>
            <a:off x="2878936" y="4050503"/>
            <a:ext cx="0" cy="90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820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00963" cy="406400"/>
          </a:xfrm>
        </p:spPr>
        <p:txBody>
          <a:bodyPr/>
          <a:lstStyle/>
          <a:p>
            <a:r>
              <a:rPr lang="en-US" dirty="0" smtClean="0"/>
              <a:t>Demo 1:  Capacitive and Inductive Coupling (cont.)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9400" y="4372659"/>
            <a:ext cx="228600" cy="152400"/>
            <a:chOff x="1066800" y="2438400"/>
            <a:chExt cx="1447800" cy="685802"/>
          </a:xfrm>
        </p:grpSpPr>
        <p:cxnSp>
          <p:nvCxnSpPr>
            <p:cNvPr id="825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8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9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0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1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2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3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4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3457500" y="4258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5" name="Straight Connector 70"/>
          <p:cNvCxnSpPr>
            <a:cxnSpLocks noChangeShapeType="1"/>
          </p:cNvCxnSpPr>
          <p:nvPr/>
        </p:nvCxnSpPr>
        <p:spPr bwMode="auto">
          <a:xfrm flipV="1">
            <a:off x="3533700" y="296295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6" name="Straight Connector 75"/>
          <p:cNvCxnSpPr>
            <a:cxnSpLocks noChangeShapeType="1"/>
          </p:cNvCxnSpPr>
          <p:nvPr/>
        </p:nvCxnSpPr>
        <p:spPr bwMode="auto">
          <a:xfrm rot="5400000">
            <a:off x="3457500" y="4639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62500" y="2962959"/>
            <a:ext cx="152400" cy="533400"/>
            <a:chOff x="4953000" y="2286000"/>
            <a:chExt cx="152400" cy="533400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50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1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2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5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6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48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9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8" name="Straight Connector 79"/>
          <p:cNvCxnSpPr>
            <a:cxnSpLocks noChangeShapeType="1"/>
          </p:cNvCxnSpPr>
          <p:nvPr/>
        </p:nvCxnSpPr>
        <p:spPr bwMode="auto">
          <a:xfrm flipV="1">
            <a:off x="3533700" y="349000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9" name="Straight Connector 81"/>
          <p:cNvCxnSpPr>
            <a:cxnSpLocks noChangeShapeType="1"/>
          </p:cNvCxnSpPr>
          <p:nvPr/>
        </p:nvCxnSpPr>
        <p:spPr bwMode="auto">
          <a:xfrm rot="5400000">
            <a:off x="3457500" y="47917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420987" y="4867959"/>
            <a:ext cx="228600" cy="76200"/>
            <a:chOff x="457200" y="4953000"/>
            <a:chExt cx="914400" cy="304800"/>
          </a:xfrm>
        </p:grpSpPr>
        <p:cxnSp>
          <p:nvCxnSpPr>
            <p:cNvPr id="8244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5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6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1" name="Straight Arrow Connector 73"/>
          <p:cNvCxnSpPr>
            <a:cxnSpLocks noChangeShapeType="1"/>
          </p:cNvCxnSpPr>
          <p:nvPr/>
        </p:nvCxnSpPr>
        <p:spPr bwMode="auto">
          <a:xfrm flipV="1">
            <a:off x="3189929" y="2866119"/>
            <a:ext cx="1553451" cy="99864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8212" name="Straight Connector 76"/>
          <p:cNvCxnSpPr>
            <a:cxnSpLocks noChangeShapeType="1"/>
          </p:cNvCxnSpPr>
          <p:nvPr/>
        </p:nvCxnSpPr>
        <p:spPr bwMode="auto">
          <a:xfrm flipV="1">
            <a:off x="4683055" y="2127814"/>
            <a:ext cx="1206878" cy="77402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79" name="TextBox 78"/>
          <p:cNvSpPr txBox="1"/>
          <p:nvPr/>
        </p:nvSpPr>
        <p:spPr>
          <a:xfrm>
            <a:off x="4124371" y="4216856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VICTIM CIRCUIT</a:t>
            </a:r>
            <a:endParaRPr lang="en-US" sz="1400" dirty="0"/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5810179" y="2427855"/>
            <a:ext cx="152400" cy="533400"/>
            <a:chOff x="4953000" y="2286000"/>
            <a:chExt cx="152400" cy="533400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0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1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2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3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4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5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47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48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59" name="Straight Connector 58"/>
          <p:cNvCxnSpPr/>
          <p:nvPr/>
        </p:nvCxnSpPr>
        <p:spPr bwMode="auto">
          <a:xfrm flipV="1">
            <a:off x="5887967" y="2142782"/>
            <a:ext cx="0" cy="283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0" name="Straight Connector 81"/>
          <p:cNvCxnSpPr>
            <a:cxnSpLocks noChangeShapeType="1"/>
          </p:cNvCxnSpPr>
          <p:nvPr/>
        </p:nvCxnSpPr>
        <p:spPr bwMode="auto">
          <a:xfrm rot="5400000">
            <a:off x="5811767" y="3244281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5773667" y="3320481"/>
            <a:ext cx="228600" cy="76200"/>
            <a:chOff x="457200" y="4953000"/>
            <a:chExt cx="914400" cy="304800"/>
          </a:xfrm>
        </p:grpSpPr>
        <p:cxnSp>
          <p:nvCxnSpPr>
            <p:cNvPr id="62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3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4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66" name="Straight Connector 65"/>
          <p:cNvCxnSpPr/>
          <p:nvPr/>
        </p:nvCxnSpPr>
        <p:spPr bwMode="auto">
          <a:xfrm>
            <a:off x="5887967" y="2937439"/>
            <a:ext cx="0" cy="2721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3" name="Rectangle 186"/>
          <p:cNvSpPr>
            <a:spLocks noChangeArrowheads="1"/>
          </p:cNvSpPr>
          <p:nvPr/>
        </p:nvSpPr>
        <p:spPr bwMode="auto">
          <a:xfrm>
            <a:off x="3273425" y="1847850"/>
            <a:ext cx="90488" cy="146050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832703" y="2968739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CULPRIT CIRCUIT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3167376" y="4084320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00FF"/>
                </a:solidFill>
              </a:rPr>
              <a:t>R</a:t>
            </a:r>
            <a:r>
              <a:rPr lang="en-US" sz="1100" i="1" baseline="-25000" dirty="0" smtClean="0">
                <a:solidFill>
                  <a:srgbClr val="0000FF"/>
                </a:solidFill>
              </a:rPr>
              <a:t>NE</a:t>
            </a:r>
            <a:endParaRPr lang="en-US" sz="1100" i="1" baseline="-25000" dirty="0">
              <a:solidFill>
                <a:srgbClr val="0000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74640" y="2895600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00FF"/>
                </a:solidFill>
              </a:rPr>
              <a:t>R</a:t>
            </a:r>
            <a:r>
              <a:rPr lang="en-US" sz="1100" i="1" baseline="-25000" dirty="0" smtClean="0">
                <a:solidFill>
                  <a:srgbClr val="0000FF"/>
                </a:solidFill>
              </a:rPr>
              <a:t>FE</a:t>
            </a:r>
            <a:endParaRPr lang="en-US" sz="1100" i="1" baseline="-25000" dirty="0">
              <a:solidFill>
                <a:srgbClr val="0000FF"/>
              </a:solidFill>
            </a:endParaRPr>
          </a:p>
        </p:txBody>
      </p:sp>
      <p:grpSp>
        <p:nvGrpSpPr>
          <p:cNvPr id="9" name="Group 87"/>
          <p:cNvGrpSpPr/>
          <p:nvPr/>
        </p:nvGrpSpPr>
        <p:grpSpPr>
          <a:xfrm>
            <a:off x="2722451" y="4419081"/>
            <a:ext cx="315310" cy="315310"/>
            <a:chOff x="1587062" y="2039006"/>
            <a:chExt cx="315310" cy="315310"/>
          </a:xfrm>
        </p:grpSpPr>
        <p:sp>
          <p:nvSpPr>
            <p:cNvPr id="90" name="Oval 89"/>
            <p:cNvSpPr/>
            <p:nvPr/>
          </p:nvSpPr>
          <p:spPr bwMode="auto">
            <a:xfrm>
              <a:off x="1587062" y="2039006"/>
              <a:ext cx="315310" cy="31531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636987" y="2082217"/>
              <a:ext cx="215460" cy="228889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123182" y="4314436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= 5 V p-p</a:t>
            </a:r>
            <a:endParaRPr lang="en-US" sz="1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 rot="8940000">
            <a:off x="2978870" y="3839258"/>
            <a:ext cx="228600" cy="152400"/>
            <a:chOff x="1066800" y="2438400"/>
            <a:chExt cx="1447800" cy="685802"/>
          </a:xfrm>
        </p:grpSpPr>
        <p:cxnSp>
          <p:nvCxnSpPr>
            <p:cNvPr id="101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2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3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4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5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6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7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110" name="Straight Connector 109"/>
          <p:cNvCxnSpPr/>
          <p:nvPr/>
        </p:nvCxnSpPr>
        <p:spPr bwMode="auto">
          <a:xfrm flipH="1">
            <a:off x="2878936" y="3986209"/>
            <a:ext cx="114300" cy="64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1" name="Straight Connector 81"/>
          <p:cNvCxnSpPr>
            <a:cxnSpLocks noChangeShapeType="1"/>
          </p:cNvCxnSpPr>
          <p:nvPr/>
        </p:nvCxnSpPr>
        <p:spPr bwMode="auto">
          <a:xfrm rot="5400000">
            <a:off x="2806686" y="5004032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2768586" y="5087376"/>
            <a:ext cx="228600" cy="76200"/>
            <a:chOff x="457200" y="4953000"/>
            <a:chExt cx="914400" cy="304800"/>
          </a:xfrm>
        </p:grpSpPr>
        <p:cxnSp>
          <p:nvCxnSpPr>
            <p:cNvPr id="113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14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15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sp>
        <p:nvSpPr>
          <p:cNvPr id="121" name="TextBox 120"/>
          <p:cNvSpPr txBox="1"/>
          <p:nvPr/>
        </p:nvSpPr>
        <p:spPr>
          <a:xfrm>
            <a:off x="1991016" y="3565204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R</a:t>
            </a:r>
            <a:r>
              <a:rPr lang="en-US" i="1" baseline="-25000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0000FF"/>
                </a:solidFill>
              </a:rPr>
              <a:t> = 50 </a:t>
            </a:r>
            <a:r>
              <a:rPr lang="el-GR" i="1" dirty="0" smtClean="0">
                <a:solidFill>
                  <a:srgbClr val="0000FF"/>
                </a:solidFill>
              </a:rPr>
              <a:t>Ω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929623" y="2459909"/>
            <a:ext cx="16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L</a:t>
            </a:r>
            <a:r>
              <a:rPr lang="en-US" sz="2400" i="1" dirty="0" smtClean="0">
                <a:solidFill>
                  <a:srgbClr val="0000FF"/>
                </a:solidFill>
              </a:rPr>
              <a:t> = 1 M</a:t>
            </a:r>
            <a:r>
              <a:rPr lang="el-GR" sz="2400" i="1" dirty="0" smtClean="0">
                <a:solidFill>
                  <a:srgbClr val="0000FF"/>
                </a:solidFill>
              </a:rPr>
              <a:t>Ω</a:t>
            </a:r>
            <a:endParaRPr lang="en-US" sz="2400" i="1" baseline="-25000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22199" y="4746305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R</a:t>
            </a:r>
            <a:r>
              <a:rPr lang="en-US" i="1" baseline="-25000" dirty="0" smtClean="0">
                <a:solidFill>
                  <a:srgbClr val="0000FF"/>
                </a:solidFill>
              </a:rPr>
              <a:t>NE</a:t>
            </a:r>
            <a:r>
              <a:rPr lang="en-US" i="1" dirty="0" smtClean="0">
                <a:solidFill>
                  <a:srgbClr val="0000FF"/>
                </a:solidFill>
              </a:rPr>
              <a:t> = R</a:t>
            </a:r>
            <a:r>
              <a:rPr lang="en-US" i="1" baseline="-25000" dirty="0" smtClean="0">
                <a:solidFill>
                  <a:srgbClr val="0000FF"/>
                </a:solidFill>
              </a:rPr>
              <a:t>FE </a:t>
            </a:r>
            <a:r>
              <a:rPr lang="en-US" i="1" dirty="0" smtClean="0">
                <a:solidFill>
                  <a:srgbClr val="0000FF"/>
                </a:solidFill>
              </a:rPr>
              <a:t>= 50 </a:t>
            </a:r>
            <a:r>
              <a:rPr lang="el-GR" i="1" dirty="0" smtClean="0">
                <a:solidFill>
                  <a:srgbClr val="0000FF"/>
                </a:solidFill>
              </a:rPr>
              <a:t>Ω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grpSp>
        <p:nvGrpSpPr>
          <p:cNvPr id="12" name="Group 75"/>
          <p:cNvGrpSpPr/>
          <p:nvPr/>
        </p:nvGrpSpPr>
        <p:grpSpPr>
          <a:xfrm>
            <a:off x="4600272" y="2841171"/>
            <a:ext cx="304800" cy="566058"/>
            <a:chOff x="4622574" y="2841171"/>
            <a:chExt cx="304800" cy="566058"/>
          </a:xfrm>
        </p:grpSpPr>
        <p:grpSp>
          <p:nvGrpSpPr>
            <p:cNvPr id="13" name="Group 159"/>
            <p:cNvGrpSpPr>
              <a:grpSpLocks/>
            </p:cNvGrpSpPr>
            <p:nvPr/>
          </p:nvGrpSpPr>
          <p:grpSpPr bwMode="auto">
            <a:xfrm>
              <a:off x="4622574" y="3008766"/>
              <a:ext cx="304800" cy="228600"/>
              <a:chOff x="3429000" y="3124200"/>
              <a:chExt cx="304800" cy="228600"/>
            </a:xfrm>
          </p:grpSpPr>
          <p:cxnSp>
            <p:nvCxnSpPr>
              <p:cNvPr id="86" name="Straight Connector 160"/>
              <p:cNvCxnSpPr>
                <a:cxnSpLocks noChangeShapeType="1"/>
              </p:cNvCxnSpPr>
              <p:nvPr/>
            </p:nvCxnSpPr>
            <p:spPr bwMode="auto">
              <a:xfrm>
                <a:off x="3429000" y="3200400"/>
                <a:ext cx="304800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prstDash val="solid"/>
                <a:round/>
                <a:headEnd/>
                <a:tailEnd type="none" w="lg" len="lg"/>
              </a:ln>
            </p:spPr>
          </p:cxnSp>
          <p:cxnSp>
            <p:nvCxnSpPr>
              <p:cNvPr id="87" name="Straight Connector 161"/>
              <p:cNvCxnSpPr>
                <a:cxnSpLocks noChangeShapeType="1"/>
              </p:cNvCxnSpPr>
              <p:nvPr/>
            </p:nvCxnSpPr>
            <p:spPr bwMode="auto">
              <a:xfrm>
                <a:off x="3429000" y="3276600"/>
                <a:ext cx="304800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prstDash val="solid"/>
                <a:round/>
                <a:headEnd/>
                <a:tailEnd type="none" w="lg" len="lg"/>
              </a:ln>
            </p:spPr>
          </p:cxnSp>
          <p:cxnSp>
            <p:nvCxnSpPr>
              <p:cNvPr id="88" name="Straight Connector 1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43300" y="3162300"/>
                <a:ext cx="76200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prstDash val="solid"/>
                <a:round/>
                <a:headEnd/>
                <a:tailEnd type="none" w="lg" len="lg"/>
              </a:ln>
            </p:spPr>
          </p:cxnSp>
          <p:cxnSp>
            <p:nvCxnSpPr>
              <p:cNvPr id="89" name="Straight Connector 163"/>
              <p:cNvCxnSpPr>
                <a:cxnSpLocks noChangeShapeType="1"/>
              </p:cNvCxnSpPr>
              <p:nvPr/>
            </p:nvCxnSpPr>
            <p:spPr bwMode="auto">
              <a:xfrm rot="5400000">
                <a:off x="3543300" y="3314700"/>
                <a:ext cx="76200" cy="0"/>
              </a:xfrm>
              <a:prstGeom prst="line">
                <a:avLst/>
              </a:prstGeom>
              <a:noFill/>
              <a:ln w="19050" algn="ctr">
                <a:solidFill>
                  <a:srgbClr val="0000FF"/>
                </a:solidFill>
                <a:prstDash val="solid"/>
                <a:round/>
                <a:headEnd/>
                <a:tailEnd type="none" w="lg" len="lg"/>
              </a:ln>
            </p:spPr>
          </p:cxnSp>
        </p:grpSp>
        <p:cxnSp>
          <p:nvCxnSpPr>
            <p:cNvPr id="84" name="Straight Connector 83"/>
            <p:cNvCxnSpPr/>
            <p:nvPr/>
          </p:nvCxnSpPr>
          <p:spPr bwMode="auto">
            <a:xfrm flipV="1">
              <a:off x="4774974" y="2841171"/>
              <a:ext cx="0" cy="1632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774974" y="3211286"/>
              <a:ext cx="0" cy="19594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4917600" y="1728000"/>
            <a:ext cx="1094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~0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93"/>
          <p:cNvGrpSpPr/>
          <p:nvPr/>
        </p:nvGrpSpPr>
        <p:grpSpPr>
          <a:xfrm>
            <a:off x="3690257" y="2786742"/>
            <a:ext cx="1632857" cy="1698171"/>
            <a:chOff x="3690257" y="2819400"/>
            <a:chExt cx="1632857" cy="1698171"/>
          </a:xfrm>
        </p:grpSpPr>
        <p:sp>
          <p:nvSpPr>
            <p:cNvPr id="96" name="Freeform 95"/>
            <p:cNvSpPr/>
            <p:nvPr/>
          </p:nvSpPr>
          <p:spPr bwMode="auto">
            <a:xfrm>
              <a:off x="3690257" y="3135086"/>
              <a:ext cx="1632857" cy="1382485"/>
            </a:xfrm>
            <a:custGeom>
              <a:avLst/>
              <a:gdLst>
                <a:gd name="connsiteX0" fmla="*/ 0 w 1632857"/>
                <a:gd name="connsiteY0" fmla="*/ 1382485 h 1382485"/>
                <a:gd name="connsiteX1" fmla="*/ 0 w 1632857"/>
                <a:gd name="connsiteY1" fmla="*/ 1045028 h 1382485"/>
                <a:gd name="connsiteX2" fmla="*/ 1632857 w 1632857"/>
                <a:gd name="connsiteY2" fmla="*/ 0 h 1382485"/>
                <a:gd name="connsiteX3" fmla="*/ 1632857 w 1632857"/>
                <a:gd name="connsiteY3" fmla="*/ 315685 h 138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857" h="1382485">
                  <a:moveTo>
                    <a:pt x="0" y="1382485"/>
                  </a:moveTo>
                  <a:lnTo>
                    <a:pt x="0" y="1045028"/>
                  </a:lnTo>
                  <a:lnTo>
                    <a:pt x="1632857" y="0"/>
                  </a:lnTo>
                  <a:lnTo>
                    <a:pt x="1632857" y="3156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>
              <a:off x="5007429" y="2819400"/>
              <a:ext cx="0" cy="5116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98" name="TextBox 97"/>
          <p:cNvSpPr txBox="1"/>
          <p:nvPr/>
        </p:nvSpPr>
        <p:spPr>
          <a:xfrm>
            <a:off x="4991326" y="2681063"/>
            <a:ext cx="402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94643" y="3094719"/>
            <a:ext cx="4587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/>
        </p:nvGraphicFramePr>
        <p:xfrm>
          <a:off x="3992561" y="5518038"/>
          <a:ext cx="1158879" cy="306762"/>
        </p:xfrm>
        <a:graphic>
          <a:graphicData uri="http://schemas.openxmlformats.org/presentationml/2006/ole">
            <p:oleObj spid="_x0000_s716802" name="Equation" r:id="rId3" imgW="863280" imgH="228600" progId="Equation.3">
              <p:embed/>
            </p:oleObj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1419582" y="4603636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= ~1.8 Vrms</a:t>
            </a:r>
            <a:endParaRPr lang="en-US" sz="1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58977" y="5796000"/>
            <a:ext cx="3826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 100 kHz: 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~16 k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~3 mVrms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66382" y="6114000"/>
            <a:ext cx="3811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 1 MHz: 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~1.6 k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~30 mVrms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409100" y="794656"/>
            <a:ext cx="4325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CAPACITIVE COUPLING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traight Connector 115"/>
          <p:cNvCxnSpPr/>
          <p:nvPr/>
        </p:nvCxnSpPr>
        <p:spPr bwMode="auto">
          <a:xfrm>
            <a:off x="2878936" y="4050503"/>
            <a:ext cx="0" cy="900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820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00963" cy="406400"/>
          </a:xfrm>
        </p:spPr>
        <p:txBody>
          <a:bodyPr/>
          <a:lstStyle/>
          <a:p>
            <a:r>
              <a:rPr lang="en-US" dirty="0" smtClean="0"/>
              <a:t>Demo 1:  Capacitive and Inductive Coupling (cont.)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 rot="5400000">
            <a:off x="3419400" y="4372659"/>
            <a:ext cx="228600" cy="152400"/>
            <a:chOff x="1066800" y="2438400"/>
            <a:chExt cx="1447800" cy="685802"/>
          </a:xfrm>
        </p:grpSpPr>
        <p:cxnSp>
          <p:nvCxnSpPr>
            <p:cNvPr id="825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8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59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0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1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2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63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4" name="Straight Connector 68"/>
          <p:cNvCxnSpPr>
            <a:cxnSpLocks noChangeShapeType="1"/>
          </p:cNvCxnSpPr>
          <p:nvPr/>
        </p:nvCxnSpPr>
        <p:spPr bwMode="auto">
          <a:xfrm rot="5400000" flipH="1" flipV="1">
            <a:off x="3457500" y="4258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5" name="Straight Connector 70"/>
          <p:cNvCxnSpPr>
            <a:cxnSpLocks noChangeShapeType="1"/>
          </p:cNvCxnSpPr>
          <p:nvPr/>
        </p:nvCxnSpPr>
        <p:spPr bwMode="auto">
          <a:xfrm flipV="1">
            <a:off x="3533700" y="296295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6" name="Straight Connector 75"/>
          <p:cNvCxnSpPr>
            <a:cxnSpLocks noChangeShapeType="1"/>
          </p:cNvCxnSpPr>
          <p:nvPr/>
        </p:nvCxnSpPr>
        <p:spPr bwMode="auto">
          <a:xfrm rot="5400000">
            <a:off x="3457500" y="46393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62500" y="2962959"/>
            <a:ext cx="152400" cy="533400"/>
            <a:chOff x="4953000" y="2286000"/>
            <a:chExt cx="152400" cy="533400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8250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1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2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3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4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5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8256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8248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9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08" name="Straight Connector 79"/>
          <p:cNvCxnSpPr>
            <a:cxnSpLocks noChangeShapeType="1"/>
          </p:cNvCxnSpPr>
          <p:nvPr/>
        </p:nvCxnSpPr>
        <p:spPr bwMode="auto">
          <a:xfrm flipV="1">
            <a:off x="3533700" y="3490009"/>
            <a:ext cx="1905000" cy="1219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8209" name="Straight Connector 81"/>
          <p:cNvCxnSpPr>
            <a:cxnSpLocks noChangeShapeType="1"/>
          </p:cNvCxnSpPr>
          <p:nvPr/>
        </p:nvCxnSpPr>
        <p:spPr bwMode="auto">
          <a:xfrm rot="5400000">
            <a:off x="3457500" y="4791759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420987" y="4867959"/>
            <a:ext cx="228600" cy="76200"/>
            <a:chOff x="457200" y="4953000"/>
            <a:chExt cx="914400" cy="304800"/>
          </a:xfrm>
        </p:grpSpPr>
        <p:cxnSp>
          <p:nvCxnSpPr>
            <p:cNvPr id="8244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5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246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8211" name="Straight Arrow Connector 73"/>
          <p:cNvCxnSpPr>
            <a:cxnSpLocks noChangeShapeType="1"/>
          </p:cNvCxnSpPr>
          <p:nvPr/>
        </p:nvCxnSpPr>
        <p:spPr bwMode="auto">
          <a:xfrm flipV="1">
            <a:off x="3189929" y="2866119"/>
            <a:ext cx="1553451" cy="99864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8212" name="Straight Connector 76"/>
          <p:cNvCxnSpPr>
            <a:cxnSpLocks noChangeShapeType="1"/>
          </p:cNvCxnSpPr>
          <p:nvPr/>
        </p:nvCxnSpPr>
        <p:spPr bwMode="auto">
          <a:xfrm flipV="1">
            <a:off x="4683055" y="2127814"/>
            <a:ext cx="1206878" cy="77402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79" name="TextBox 78"/>
          <p:cNvSpPr txBox="1"/>
          <p:nvPr/>
        </p:nvSpPr>
        <p:spPr>
          <a:xfrm>
            <a:off x="4376371" y="3964856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VICTIM CIRCUIT</a:t>
            </a:r>
            <a:endParaRPr lang="en-US" sz="1400" dirty="0"/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5810179" y="2427855"/>
            <a:ext cx="152400" cy="533400"/>
            <a:chOff x="4953000" y="2286000"/>
            <a:chExt cx="152400" cy="533400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 rot="5400000">
              <a:off x="4914905" y="2476501"/>
              <a:ext cx="228601" cy="152399"/>
              <a:chOff x="1066800" y="2438400"/>
              <a:chExt cx="1447800" cy="685802"/>
            </a:xfrm>
          </p:grpSpPr>
          <p:cxnSp>
            <p:nvCxnSpPr>
              <p:cNvPr id="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52500" y="25527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0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9906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1" name="Straight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14478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2" name="Straight Connector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050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3" name="Straight Connector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47900" y="2857500"/>
                <a:ext cx="381000" cy="1524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4" name="Straight Connector 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9200" y="2667000"/>
                <a:ext cx="685800" cy="22860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  <p:cxnSp>
            <p:nvCxnSpPr>
              <p:cNvPr id="55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2" y="2667001"/>
                <a:ext cx="685800" cy="22860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</p:cxnSp>
        </p:grpSp>
        <p:cxnSp>
          <p:nvCxnSpPr>
            <p:cNvPr id="47" name="Straight Connector 72"/>
            <p:cNvCxnSpPr>
              <a:cxnSpLocks noChangeShapeType="1"/>
            </p:cNvCxnSpPr>
            <p:nvPr/>
          </p:nvCxnSpPr>
          <p:spPr bwMode="auto">
            <a:xfrm rot="5400000">
              <a:off x="4953000" y="2362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48" name="Straight Connector 77"/>
            <p:cNvCxnSpPr>
              <a:cxnSpLocks noChangeShapeType="1"/>
            </p:cNvCxnSpPr>
            <p:nvPr/>
          </p:nvCxnSpPr>
          <p:spPr bwMode="auto">
            <a:xfrm rot="5400000">
              <a:off x="4953000" y="2743200"/>
              <a:ext cx="1524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59" name="Straight Connector 58"/>
          <p:cNvCxnSpPr/>
          <p:nvPr/>
        </p:nvCxnSpPr>
        <p:spPr bwMode="auto">
          <a:xfrm flipV="1">
            <a:off x="5887967" y="2142782"/>
            <a:ext cx="0" cy="283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0" name="Straight Connector 81"/>
          <p:cNvCxnSpPr>
            <a:cxnSpLocks noChangeShapeType="1"/>
          </p:cNvCxnSpPr>
          <p:nvPr/>
        </p:nvCxnSpPr>
        <p:spPr bwMode="auto">
          <a:xfrm rot="5400000">
            <a:off x="5811767" y="3244281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5773667" y="3320481"/>
            <a:ext cx="228600" cy="76200"/>
            <a:chOff x="457200" y="4953000"/>
            <a:chExt cx="914400" cy="304800"/>
          </a:xfrm>
        </p:grpSpPr>
        <p:cxnSp>
          <p:nvCxnSpPr>
            <p:cNvPr id="62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3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64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66" name="Straight Connector 65"/>
          <p:cNvCxnSpPr/>
          <p:nvPr/>
        </p:nvCxnSpPr>
        <p:spPr bwMode="auto">
          <a:xfrm>
            <a:off x="5887967" y="2937439"/>
            <a:ext cx="0" cy="2721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3" name="Rectangle 186"/>
          <p:cNvSpPr>
            <a:spLocks noChangeArrowheads="1"/>
          </p:cNvSpPr>
          <p:nvPr/>
        </p:nvSpPr>
        <p:spPr bwMode="auto">
          <a:xfrm>
            <a:off x="3273425" y="1847850"/>
            <a:ext cx="90488" cy="146050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832703" y="2968739"/>
            <a:ext cx="118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CULPRIT CIRCUIT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3167376" y="4084320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00FF"/>
                </a:solidFill>
              </a:rPr>
              <a:t>R</a:t>
            </a:r>
            <a:r>
              <a:rPr lang="en-US" sz="1100" i="1" baseline="-25000" dirty="0" smtClean="0">
                <a:solidFill>
                  <a:srgbClr val="0000FF"/>
                </a:solidFill>
              </a:rPr>
              <a:t>NE</a:t>
            </a:r>
            <a:endParaRPr lang="en-US" sz="1100" i="1" baseline="-25000" dirty="0">
              <a:solidFill>
                <a:srgbClr val="0000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74640" y="2895600"/>
            <a:ext cx="407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00FF"/>
                </a:solidFill>
              </a:rPr>
              <a:t>R</a:t>
            </a:r>
            <a:r>
              <a:rPr lang="en-US" sz="1100" i="1" baseline="-25000" dirty="0" smtClean="0">
                <a:solidFill>
                  <a:srgbClr val="0000FF"/>
                </a:solidFill>
              </a:rPr>
              <a:t>FE</a:t>
            </a:r>
            <a:endParaRPr lang="en-US" sz="1100" i="1" baseline="-25000" dirty="0">
              <a:solidFill>
                <a:srgbClr val="0000FF"/>
              </a:solidFill>
            </a:endParaRPr>
          </a:p>
        </p:txBody>
      </p:sp>
      <p:grpSp>
        <p:nvGrpSpPr>
          <p:cNvPr id="9" name="Group 87"/>
          <p:cNvGrpSpPr/>
          <p:nvPr/>
        </p:nvGrpSpPr>
        <p:grpSpPr>
          <a:xfrm>
            <a:off x="2722451" y="4419081"/>
            <a:ext cx="315310" cy="315310"/>
            <a:chOff x="1587062" y="2039006"/>
            <a:chExt cx="315310" cy="315310"/>
          </a:xfrm>
        </p:grpSpPr>
        <p:sp>
          <p:nvSpPr>
            <p:cNvPr id="90" name="Oval 89"/>
            <p:cNvSpPr/>
            <p:nvPr/>
          </p:nvSpPr>
          <p:spPr bwMode="auto">
            <a:xfrm>
              <a:off x="1587062" y="2039006"/>
              <a:ext cx="315310" cy="31531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1636987" y="2082217"/>
              <a:ext cx="215460" cy="228889"/>
            </a:xfrm>
            <a:custGeom>
              <a:avLst/>
              <a:gdLst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  <a:gd name="connsiteX0" fmla="*/ 0 w 1719263"/>
                <a:gd name="connsiteY0" fmla="*/ 911224 h 1826418"/>
                <a:gd name="connsiteX1" fmla="*/ 428625 w 1719263"/>
                <a:gd name="connsiteY1" fmla="*/ 1587 h 1826418"/>
                <a:gd name="connsiteX2" fmla="*/ 857250 w 1719263"/>
                <a:gd name="connsiteY2" fmla="*/ 920749 h 1826418"/>
                <a:gd name="connsiteX3" fmla="*/ 1285875 w 1719263"/>
                <a:gd name="connsiteY3" fmla="*/ 1825624 h 1826418"/>
                <a:gd name="connsiteX4" fmla="*/ 1719263 w 1719263"/>
                <a:gd name="connsiteY4" fmla="*/ 915987 h 182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3" h="1826418">
                  <a:moveTo>
                    <a:pt x="0" y="911224"/>
                  </a:moveTo>
                  <a:cubicBezTo>
                    <a:pt x="142875" y="455612"/>
                    <a:pt x="285750" y="0"/>
                    <a:pt x="428625" y="1587"/>
                  </a:cubicBezTo>
                  <a:cubicBezTo>
                    <a:pt x="571500" y="3174"/>
                    <a:pt x="757238" y="616743"/>
                    <a:pt x="857250" y="920749"/>
                  </a:cubicBezTo>
                  <a:cubicBezTo>
                    <a:pt x="981075" y="1234280"/>
                    <a:pt x="1142206" y="1826418"/>
                    <a:pt x="1285875" y="1825624"/>
                  </a:cubicBezTo>
                  <a:cubicBezTo>
                    <a:pt x="1429544" y="1824830"/>
                    <a:pt x="1574403" y="1370408"/>
                    <a:pt x="1719263" y="915987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 rot="8940000">
            <a:off x="2978870" y="3839258"/>
            <a:ext cx="228600" cy="152400"/>
            <a:chOff x="1066800" y="2438400"/>
            <a:chExt cx="1447800" cy="685802"/>
          </a:xfrm>
        </p:grpSpPr>
        <p:cxnSp>
          <p:nvCxnSpPr>
            <p:cNvPr id="101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25527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2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9906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3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14478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4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19050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5" name="Straight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2247900" y="2857500"/>
              <a:ext cx="381000" cy="1524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6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219200" y="2667000"/>
              <a:ext cx="685800" cy="228600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07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676402" y="2667001"/>
              <a:ext cx="685800" cy="22860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cxnSp>
        <p:nvCxnSpPr>
          <p:cNvPr id="110" name="Straight Connector 109"/>
          <p:cNvCxnSpPr/>
          <p:nvPr/>
        </p:nvCxnSpPr>
        <p:spPr bwMode="auto">
          <a:xfrm flipH="1">
            <a:off x="2878936" y="3986209"/>
            <a:ext cx="114300" cy="64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1" name="Straight Connector 81"/>
          <p:cNvCxnSpPr>
            <a:cxnSpLocks noChangeShapeType="1"/>
          </p:cNvCxnSpPr>
          <p:nvPr/>
        </p:nvCxnSpPr>
        <p:spPr bwMode="auto">
          <a:xfrm rot="5400000">
            <a:off x="2799486" y="5004032"/>
            <a:ext cx="15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</p:cxn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2761386" y="5087376"/>
            <a:ext cx="228600" cy="76200"/>
            <a:chOff x="457200" y="4953000"/>
            <a:chExt cx="914400" cy="304800"/>
          </a:xfrm>
        </p:grpSpPr>
        <p:cxnSp>
          <p:nvCxnSpPr>
            <p:cNvPr id="113" name="Straight Connector 83"/>
            <p:cNvCxnSpPr>
              <a:cxnSpLocks noChangeShapeType="1"/>
            </p:cNvCxnSpPr>
            <p:nvPr/>
          </p:nvCxnSpPr>
          <p:spPr bwMode="auto">
            <a:xfrm>
              <a:off x="457200" y="4953000"/>
              <a:ext cx="914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14" name="Straight Connector 84"/>
            <p:cNvCxnSpPr>
              <a:cxnSpLocks noChangeShapeType="1"/>
            </p:cNvCxnSpPr>
            <p:nvPr/>
          </p:nvCxnSpPr>
          <p:spPr bwMode="auto">
            <a:xfrm>
              <a:off x="609600" y="5105400"/>
              <a:ext cx="60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15" name="Straight Connector 85"/>
            <p:cNvCxnSpPr>
              <a:cxnSpLocks noChangeShapeType="1"/>
            </p:cNvCxnSpPr>
            <p:nvPr/>
          </p:nvCxnSpPr>
          <p:spPr bwMode="auto">
            <a:xfrm>
              <a:off x="762000" y="5257800"/>
              <a:ext cx="304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</p:grpSp>
      <p:sp>
        <p:nvSpPr>
          <p:cNvPr id="121" name="TextBox 120"/>
          <p:cNvSpPr txBox="1"/>
          <p:nvPr/>
        </p:nvSpPr>
        <p:spPr>
          <a:xfrm>
            <a:off x="1991016" y="3565204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R</a:t>
            </a:r>
            <a:r>
              <a:rPr lang="en-US" i="1" baseline="-25000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0000FF"/>
                </a:solidFill>
              </a:rPr>
              <a:t> = 50 </a:t>
            </a:r>
            <a:r>
              <a:rPr lang="el-GR" i="1" dirty="0" smtClean="0">
                <a:solidFill>
                  <a:srgbClr val="0000FF"/>
                </a:solidFill>
              </a:rPr>
              <a:t>Ω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929623" y="2459909"/>
            <a:ext cx="1546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L</a:t>
            </a:r>
            <a:r>
              <a:rPr lang="en-US" sz="2400" i="1" dirty="0" smtClean="0">
                <a:solidFill>
                  <a:srgbClr val="0000FF"/>
                </a:solidFill>
              </a:rPr>
              <a:t> = 50 </a:t>
            </a:r>
            <a:r>
              <a:rPr lang="el-GR" sz="2400" i="1" dirty="0" smtClean="0">
                <a:solidFill>
                  <a:srgbClr val="0000FF"/>
                </a:solidFill>
              </a:rPr>
              <a:t>Ω</a:t>
            </a:r>
            <a:endParaRPr lang="en-US" sz="2400" i="1" baseline="-25000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22199" y="4883105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R</a:t>
            </a:r>
            <a:r>
              <a:rPr lang="en-US" i="1" baseline="-25000" dirty="0" smtClean="0">
                <a:solidFill>
                  <a:srgbClr val="0000FF"/>
                </a:solidFill>
              </a:rPr>
              <a:t>NE</a:t>
            </a:r>
            <a:r>
              <a:rPr lang="en-US" i="1" dirty="0" smtClean="0">
                <a:solidFill>
                  <a:srgbClr val="0000FF"/>
                </a:solidFill>
              </a:rPr>
              <a:t> = R</a:t>
            </a:r>
            <a:r>
              <a:rPr lang="en-US" i="1" baseline="-25000" dirty="0" smtClean="0">
                <a:solidFill>
                  <a:srgbClr val="0000FF"/>
                </a:solidFill>
              </a:rPr>
              <a:t>FE </a:t>
            </a:r>
            <a:r>
              <a:rPr lang="en-US" i="1" dirty="0" smtClean="0">
                <a:solidFill>
                  <a:srgbClr val="0000FF"/>
                </a:solidFill>
              </a:rPr>
              <a:t>= 50 </a:t>
            </a:r>
            <a:r>
              <a:rPr lang="el-GR" i="1" dirty="0" smtClean="0">
                <a:solidFill>
                  <a:srgbClr val="0000FF"/>
                </a:solidFill>
              </a:rPr>
              <a:t>Ω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59200" y="1735200"/>
            <a:ext cx="2671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(100 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18 mArms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 bwMode="auto">
          <a:xfrm flipV="1">
            <a:off x="5148000" y="2088000"/>
            <a:ext cx="554400" cy="352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7" name="Curved Left Arrow 93"/>
          <p:cNvSpPr>
            <a:spLocks noChangeArrowheads="1"/>
          </p:cNvSpPr>
          <p:nvPr/>
        </p:nvSpPr>
        <p:spPr bwMode="auto">
          <a:xfrm>
            <a:off x="4448100" y="2277159"/>
            <a:ext cx="762000" cy="1676400"/>
          </a:xfrm>
          <a:prstGeom prst="curvedLeftArrow">
            <a:avLst>
              <a:gd name="adj1" fmla="val 25005"/>
              <a:gd name="adj2" fmla="val 49999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442" name="Object 2"/>
          <p:cNvGraphicFramePr>
            <a:graphicFrameLocks noChangeAspect="1"/>
          </p:cNvGraphicFramePr>
          <p:nvPr/>
        </p:nvGraphicFramePr>
        <p:xfrm>
          <a:off x="3559013" y="2064075"/>
          <a:ext cx="852487" cy="615950"/>
        </p:xfrm>
        <a:graphic>
          <a:graphicData uri="http://schemas.openxmlformats.org/presentationml/2006/ole">
            <p:oleObj spid="_x0000_s717826" name="Equation" r:id="rId3" imgW="545760" imgH="393480" progId="Equation.3">
              <p:embed/>
            </p:oleObj>
          </a:graphicData>
        </a:graphic>
      </p:graphicFrame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t="8360" b="8858"/>
          <a:stretch>
            <a:fillRect/>
          </a:stretch>
        </p:blipFill>
        <p:spPr bwMode="auto">
          <a:xfrm rot="14160000" flipH="1" flipV="1">
            <a:off x="3870250" y="4255183"/>
            <a:ext cx="306387" cy="3048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</p:pic>
      <p:sp>
        <p:nvSpPr>
          <p:cNvPr id="83" name="TextBox 82"/>
          <p:cNvSpPr txBox="1"/>
          <p:nvPr/>
        </p:nvSpPr>
        <p:spPr>
          <a:xfrm>
            <a:off x="4082137" y="4374730"/>
            <a:ext cx="59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endParaRPr lang="en-US" sz="20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/>
        </p:nvGraphicFramePr>
        <p:xfrm>
          <a:off x="4129088" y="5526088"/>
          <a:ext cx="885825" cy="288925"/>
        </p:xfrm>
        <a:graphic>
          <a:graphicData uri="http://schemas.openxmlformats.org/presentationml/2006/ole">
            <p:oleObj spid="_x0000_s717827" name="Equation" r:id="rId5" imgW="660240" imgH="215640" progId="Equation.3">
              <p:embed/>
            </p:oleObj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2611720" y="5796000"/>
            <a:ext cx="3920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 100 kHz:  X</a:t>
            </a:r>
            <a:r>
              <a:rPr lang="en-US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~0.6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~10 mVrms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43326" y="6114000"/>
            <a:ext cx="3757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 1 MHz: 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~6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emf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~100 mVrms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23182" y="4314436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= 5 V p-p</a:t>
            </a:r>
            <a:endParaRPr lang="en-US" sz="1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19582" y="4603636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= ~1.8 Vrms</a:t>
            </a:r>
            <a:endParaRPr lang="en-US" sz="1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15189" y="794656"/>
            <a:ext cx="4113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INDUCTIVE COUPLING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44543" cy="406400"/>
          </a:xfrm>
        </p:spPr>
        <p:txBody>
          <a:bodyPr/>
          <a:lstStyle/>
          <a:p>
            <a:r>
              <a:rPr lang="en-US" dirty="0" smtClean="0"/>
              <a:t>Demo 1:  Capacitive and Inductive Coupling (cont.)</a:t>
            </a:r>
            <a:endParaRPr lang="en-US" dirty="0"/>
          </a:p>
        </p:txBody>
      </p:sp>
      <p:pic>
        <p:nvPicPr>
          <p:cNvPr id="6" name="Picture 5" descr="tek00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4484"/>
            <a:ext cx="4553859" cy="2732316"/>
          </a:xfrm>
          <a:prstGeom prst="rect">
            <a:avLst/>
          </a:prstGeom>
        </p:spPr>
      </p:pic>
      <p:pic>
        <p:nvPicPr>
          <p:cNvPr id="7" name="Picture 6" descr="tek00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7" y="2144485"/>
            <a:ext cx="4572001" cy="2743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5860" y="1709058"/>
            <a:ext cx="172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CAPACITIVE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3167" y="170905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INDUCTIVE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Permittivity and Permeability</a:t>
            </a:r>
          </a:p>
        </p:txBody>
      </p:sp>
      <p:sp>
        <p:nvSpPr>
          <p:cNvPr id="1031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electric and magnetic field properties of a material are determined by its permittivity and permeability, respectively: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71675" y="4579938"/>
          <a:ext cx="1387475" cy="542925"/>
        </p:xfrm>
        <a:graphic>
          <a:graphicData uri="http://schemas.openxmlformats.org/presentationml/2006/ole">
            <p:oleObj spid="_x0000_s106498" name="Equation" r:id="rId3" imgW="583920" imgH="228600" progId="Equation.3">
              <p:embed/>
            </p:oleObj>
          </a:graphicData>
        </a:graphic>
      </p:graphicFrame>
      <p:sp>
        <p:nvSpPr>
          <p:cNvPr id="1032" name="TextBox 3"/>
          <p:cNvSpPr txBox="1">
            <a:spLocks noChangeArrowheads="1"/>
          </p:cNvSpPr>
          <p:nvPr/>
        </p:nvSpPr>
        <p:spPr bwMode="auto">
          <a:xfrm>
            <a:off x="2235200" y="5030788"/>
            <a:ext cx="231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 = relative permeability</a:t>
            </a:r>
          </a:p>
        </p:txBody>
      </p:sp>
      <p:sp>
        <p:nvSpPr>
          <p:cNvPr id="1033" name="TextBox 4"/>
          <p:cNvSpPr txBox="1">
            <a:spLocks noChangeArrowheads="1"/>
          </p:cNvSpPr>
          <p:nvPr/>
        </p:nvSpPr>
        <p:spPr bwMode="auto">
          <a:xfrm>
            <a:off x="2224088" y="5338763"/>
            <a:ext cx="2747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 = permeability of free space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71675" y="2187575"/>
          <a:ext cx="1241425" cy="544513"/>
        </p:xfrm>
        <a:graphic>
          <a:graphicData uri="http://schemas.openxmlformats.org/presentationml/2006/ole">
            <p:oleObj spid="_x0000_s106499" name="Equation" r:id="rId4" imgW="520560" imgH="228600" progId="Equation.3">
              <p:embed/>
            </p:oleObj>
          </a:graphicData>
        </a:graphic>
      </p:graphicFrame>
      <p:sp>
        <p:nvSpPr>
          <p:cNvPr id="1034" name="TextBox 7"/>
          <p:cNvSpPr txBox="1">
            <a:spLocks noChangeArrowheads="1"/>
          </p:cNvSpPr>
          <p:nvPr/>
        </p:nvSpPr>
        <p:spPr bwMode="auto">
          <a:xfrm>
            <a:off x="2195513" y="26241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 = relative permittivity, a.k.a. dielectric constant</a:t>
            </a:r>
          </a:p>
        </p:txBody>
      </p:sp>
      <p:sp>
        <p:nvSpPr>
          <p:cNvPr id="1035" name="TextBox 8"/>
          <p:cNvSpPr txBox="1">
            <a:spLocks noChangeArrowheads="1"/>
          </p:cNvSpPr>
          <p:nvPr/>
        </p:nvSpPr>
        <p:spPr bwMode="auto">
          <a:xfrm>
            <a:off x="2184400" y="2927350"/>
            <a:ext cx="2624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0" i="1">
                <a:latin typeface="Times New Roman" pitchFamily="18" charset="0"/>
                <a:cs typeface="Times New Roman" pitchFamily="18" charset="0"/>
              </a:rPr>
              <a:t> = permittivity of free space</a:t>
            </a:r>
          </a:p>
        </p:txBody>
      </p:sp>
      <p:graphicFrame>
        <p:nvGraphicFramePr>
          <p:cNvPr id="1028" name="Object 27"/>
          <p:cNvGraphicFramePr>
            <a:graphicFrameLocks noChangeAspect="1"/>
          </p:cNvGraphicFramePr>
          <p:nvPr/>
        </p:nvGraphicFramePr>
        <p:xfrm>
          <a:off x="2465388" y="3254375"/>
          <a:ext cx="1570037" cy="546100"/>
        </p:xfrm>
        <a:graphic>
          <a:graphicData uri="http://schemas.openxmlformats.org/presentationml/2006/ole">
            <p:oleObj spid="_x0000_s106500" name="Equation" r:id="rId5" imgW="1130040" imgH="393480" progId="Equation.3">
              <p:embed/>
            </p:oleObj>
          </a:graphicData>
        </a:graphic>
      </p:graphicFrame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4057650" y="3328988"/>
            <a:ext cx="1979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(Farads per meter)</a:t>
            </a:r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4081463" y="5632450"/>
            <a:ext cx="205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(Henries per meter)</a:t>
            </a:r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2530475" y="5681663"/>
          <a:ext cx="1512888" cy="290512"/>
        </p:xfrm>
        <a:graphic>
          <a:graphicData uri="http://schemas.openxmlformats.org/presentationml/2006/ole">
            <p:oleObj spid="_x0000_s106501" name="Equation" r:id="rId6" imgW="1054080" imgH="203040" progId="Equation.3">
              <p:embed/>
            </p:oleObj>
          </a:graphicData>
        </a:graphic>
      </p:graphicFrame>
      <p:sp>
        <p:nvSpPr>
          <p:cNvPr id="1038" name="TextBox 14"/>
          <p:cNvSpPr txBox="1">
            <a:spLocks noChangeArrowheads="1"/>
          </p:cNvSpPr>
          <p:nvPr/>
        </p:nvSpPr>
        <p:spPr bwMode="auto">
          <a:xfrm>
            <a:off x="2400300" y="3794125"/>
            <a:ext cx="1347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8.84 pF/m</a:t>
            </a:r>
          </a:p>
        </p:txBody>
      </p:sp>
      <p:sp>
        <p:nvSpPr>
          <p:cNvPr id="1039" name="TextBox 15"/>
          <p:cNvSpPr txBox="1">
            <a:spLocks noChangeArrowheads="1"/>
          </p:cNvSpPr>
          <p:nvPr/>
        </p:nvSpPr>
        <p:spPr bwMode="auto">
          <a:xfrm>
            <a:off x="2481263" y="5995988"/>
            <a:ext cx="127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1.3 µH/m</a:t>
            </a:r>
          </a:p>
        </p:txBody>
      </p:sp>
      <p:sp>
        <p:nvSpPr>
          <p:cNvPr id="1040" name="TextBox 16"/>
          <p:cNvSpPr txBox="1">
            <a:spLocks noChangeArrowheads="1"/>
          </p:cNvSpPr>
          <p:nvPr/>
        </p:nvSpPr>
        <p:spPr bwMode="auto">
          <a:xfrm>
            <a:off x="1423988" y="1908175"/>
            <a:ext cx="151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Permittivity:</a:t>
            </a: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1423988" y="4303713"/>
            <a:ext cx="1633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Permeability: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07086" cy="406400"/>
          </a:xfrm>
        </p:spPr>
        <p:txBody>
          <a:bodyPr/>
          <a:lstStyle/>
          <a:p>
            <a:r>
              <a:rPr lang="en-US" dirty="0" smtClean="0"/>
              <a:t>Demo 1:  Capacitive and Inductive Coupling (cont.)</a:t>
            </a:r>
            <a:endParaRPr lang="en-US" dirty="0"/>
          </a:p>
        </p:txBody>
      </p:sp>
      <p:pic>
        <p:nvPicPr>
          <p:cNvPr id="3" name="Picture 2" descr="tek00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44487"/>
            <a:ext cx="4572000" cy="2743200"/>
          </a:xfrm>
          <a:prstGeom prst="rect">
            <a:avLst/>
          </a:prstGeom>
        </p:spPr>
      </p:pic>
      <p:pic>
        <p:nvPicPr>
          <p:cNvPr id="5" name="Picture 4" descr="tek00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0142" y="2144486"/>
            <a:ext cx="4553858" cy="273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860" y="1709058"/>
            <a:ext cx="172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CAPACITIVE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3167" y="170905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INDUCTIVE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Permittivity and Permeability</a:t>
            </a:r>
          </a:p>
          <a:p>
            <a:r>
              <a:rPr lang="en-US" dirty="0" smtClean="0"/>
              <a:t>Maxwell’s Equations</a:t>
            </a:r>
          </a:p>
          <a:p>
            <a:r>
              <a:rPr lang="en-US" dirty="0" smtClean="0"/>
              <a:t>Electric Field, Potential, and Capacitance</a:t>
            </a:r>
          </a:p>
          <a:p>
            <a:r>
              <a:rPr lang="en-US" dirty="0" smtClean="0"/>
              <a:t>Magnetic Field, Current, and Inductance</a:t>
            </a:r>
          </a:p>
          <a:p>
            <a:r>
              <a:rPr lang="en-US" dirty="0" smtClean="0"/>
              <a:t>Capacitive (Electric Field) and Inductive (Magnetic Field) Coupling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Yin/Yang Relationship Between Currents and Radiated Fields</a:t>
            </a:r>
          </a:p>
          <a:p>
            <a:r>
              <a:rPr lang="en-US" dirty="0" smtClean="0"/>
              <a:t>Wave Propagation</a:t>
            </a:r>
          </a:p>
          <a:p>
            <a:r>
              <a:rPr lang="en-US" dirty="0" smtClean="0"/>
              <a:t>Why Do EMC Folks Speak in dB?</a:t>
            </a:r>
          </a:p>
          <a:p>
            <a:r>
              <a:rPr lang="en-US" dirty="0" smtClean="0"/>
              <a:t>Differential Mode (DM) vs. Common Mode (CM)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630" y="3148325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84" name="Straight Arrow Connector 20"/>
          <p:cNvCxnSpPr>
            <a:cxnSpLocks noChangeShapeType="1"/>
          </p:cNvCxnSpPr>
          <p:nvPr/>
        </p:nvCxnSpPr>
        <p:spPr bwMode="auto">
          <a:xfrm flipV="1">
            <a:off x="1017588" y="1998663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5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88086" cy="406400"/>
          </a:xfrm>
        </p:spPr>
        <p:txBody>
          <a:bodyPr/>
          <a:lstStyle/>
          <a:p>
            <a:r>
              <a:rPr lang="en-US" sz="1800" dirty="0" smtClean="0"/>
              <a:t>Yin/Yang Relationship Between Current and Radiated Fields</a:t>
            </a:r>
          </a:p>
        </p:txBody>
      </p:sp>
      <p:cxnSp>
        <p:nvCxnSpPr>
          <p:cNvPr id="11286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369888" y="1884363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7" name="Straight Connector 11"/>
          <p:cNvCxnSpPr>
            <a:cxnSpLocks noChangeShapeType="1"/>
          </p:cNvCxnSpPr>
          <p:nvPr/>
        </p:nvCxnSpPr>
        <p:spPr bwMode="auto">
          <a:xfrm>
            <a:off x="1017588" y="2532063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88" name="Straight Connector 13"/>
          <p:cNvCxnSpPr>
            <a:cxnSpLocks noChangeShapeType="1"/>
          </p:cNvCxnSpPr>
          <p:nvPr/>
        </p:nvCxnSpPr>
        <p:spPr bwMode="auto">
          <a:xfrm rot="5400000">
            <a:off x="407988" y="2532063"/>
            <a:ext cx="6096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89" name="TextBox 14"/>
          <p:cNvSpPr txBox="1">
            <a:spLocks noChangeArrowheads="1"/>
          </p:cNvSpPr>
          <p:nvPr/>
        </p:nvSpPr>
        <p:spPr bwMode="auto">
          <a:xfrm>
            <a:off x="228600" y="3065463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x</a:t>
            </a:r>
          </a:p>
        </p:txBody>
      </p:sp>
      <p:sp>
        <p:nvSpPr>
          <p:cNvPr id="11290" name="TextBox 15"/>
          <p:cNvSpPr txBox="1">
            <a:spLocks noChangeArrowheads="1"/>
          </p:cNvSpPr>
          <p:nvPr/>
        </p:nvSpPr>
        <p:spPr bwMode="auto">
          <a:xfrm>
            <a:off x="2514600" y="2286000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11291" name="TextBox 16"/>
          <p:cNvSpPr txBox="1">
            <a:spLocks noChangeArrowheads="1"/>
          </p:cNvSpPr>
          <p:nvPr/>
        </p:nvSpPr>
        <p:spPr bwMode="auto">
          <a:xfrm>
            <a:off x="788988" y="1066800"/>
            <a:ext cx="255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z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3048000" y="990600"/>
          <a:ext cx="2362200" cy="957263"/>
        </p:xfrm>
        <a:graphic>
          <a:graphicData uri="http://schemas.openxmlformats.org/presentationml/2006/ole">
            <p:oleObj spid="_x0000_s621570" name="Equation" r:id="rId3" imgW="2349360" imgH="952200" progId="Equation.3">
              <p:embed/>
            </p:oleObj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5832475" y="914400"/>
          <a:ext cx="2992438" cy="1219200"/>
        </p:xfrm>
        <a:graphic>
          <a:graphicData uri="http://schemas.openxmlformats.org/presentationml/2006/ole">
            <p:oleObj spid="_x0000_s621571" name="Equation" r:id="rId4" imgW="3022560" imgH="1231560" progId="Equation.3">
              <p:embed/>
            </p:oleObj>
          </a:graphicData>
        </a:graphic>
      </p:graphicFrame>
      <p:cxnSp>
        <p:nvCxnSpPr>
          <p:cNvPr id="11292" name="Straight Connector 31"/>
          <p:cNvCxnSpPr>
            <a:cxnSpLocks noChangeShapeType="1"/>
          </p:cNvCxnSpPr>
          <p:nvPr/>
        </p:nvCxnSpPr>
        <p:spPr bwMode="auto">
          <a:xfrm rot="5400000">
            <a:off x="1474788" y="2532063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11293" name="Straight Connector 34"/>
          <p:cNvCxnSpPr>
            <a:cxnSpLocks noChangeShapeType="1"/>
          </p:cNvCxnSpPr>
          <p:nvPr/>
        </p:nvCxnSpPr>
        <p:spPr bwMode="auto">
          <a:xfrm>
            <a:off x="1017588" y="2532063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294" name="TextBox 35"/>
          <p:cNvSpPr txBox="1">
            <a:spLocks noChangeArrowheads="1"/>
          </p:cNvSpPr>
          <p:nvPr/>
        </p:nvSpPr>
        <p:spPr bwMode="auto">
          <a:xfrm>
            <a:off x="1474788" y="1965325"/>
            <a:ext cx="24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</a:t>
            </a:r>
          </a:p>
        </p:txBody>
      </p:sp>
      <p:sp>
        <p:nvSpPr>
          <p:cNvPr id="37" name="Arc 36"/>
          <p:cNvSpPr/>
          <p:nvPr/>
        </p:nvSpPr>
        <p:spPr bwMode="auto">
          <a:xfrm>
            <a:off x="636588" y="1998663"/>
            <a:ext cx="762000" cy="685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96" name="TextBox 37"/>
          <p:cNvSpPr txBox="1">
            <a:spLocks noChangeArrowheads="1"/>
          </p:cNvSpPr>
          <p:nvPr/>
        </p:nvSpPr>
        <p:spPr bwMode="auto">
          <a:xfrm>
            <a:off x="1169988" y="1846263"/>
            <a:ext cx="2714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i="1"/>
              <a:t>θ</a:t>
            </a:r>
            <a:endParaRPr lang="en-US" sz="1200" i="1"/>
          </a:p>
        </p:txBody>
      </p:sp>
      <p:sp>
        <p:nvSpPr>
          <p:cNvPr id="11297" name="Freeform 39"/>
          <p:cNvSpPr>
            <a:spLocks/>
          </p:cNvSpPr>
          <p:nvPr/>
        </p:nvSpPr>
        <p:spPr bwMode="auto">
          <a:xfrm>
            <a:off x="688975" y="2776538"/>
            <a:ext cx="795338" cy="182562"/>
          </a:xfrm>
          <a:custGeom>
            <a:avLst/>
            <a:gdLst>
              <a:gd name="T0" fmla="*/ 188764 w 846652"/>
              <a:gd name="T1" fmla="*/ 0 h 208633"/>
              <a:gd name="T2" fmla="*/ 101979 w 846652"/>
              <a:gd name="T3" fmla="*/ 7834 h 208633"/>
              <a:gd name="T4" fmla="*/ 0 w 846652"/>
              <a:gd name="T5" fmla="*/ 3918 h 208633"/>
              <a:gd name="T6" fmla="*/ 0 60000 65536"/>
              <a:gd name="T7" fmla="*/ 0 60000 65536"/>
              <a:gd name="T8" fmla="*/ 0 60000 65536"/>
              <a:gd name="T9" fmla="*/ 0 w 846652"/>
              <a:gd name="T10" fmla="*/ 0 h 208633"/>
              <a:gd name="T11" fmla="*/ 846652 w 846652"/>
              <a:gd name="T12" fmla="*/ 208633 h 208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652" h="208633">
                <a:moveTo>
                  <a:pt x="846652" y="0"/>
                </a:moveTo>
                <a:cubicBezTo>
                  <a:pt x="722156" y="79419"/>
                  <a:pt x="598511" y="176525"/>
                  <a:pt x="457402" y="192579"/>
                </a:cubicBezTo>
                <a:cubicBezTo>
                  <a:pt x="316293" y="208633"/>
                  <a:pt x="176011" y="158571"/>
                  <a:pt x="0" y="9632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022350" y="2928938"/>
          <a:ext cx="190500" cy="304800"/>
        </p:xfrm>
        <a:graphic>
          <a:graphicData uri="http://schemas.openxmlformats.org/presentationml/2006/ole">
            <p:oleObj spid="_x0000_s621572" name="Equation" r:id="rId5" imgW="126720" imgH="203040" progId="Equation.3">
              <p:embed/>
            </p:oleObj>
          </a:graphicData>
        </a:graphic>
      </p:graphicFrame>
      <p:cxnSp>
        <p:nvCxnSpPr>
          <p:cNvPr id="11298" name="Straight Arrow Connector 43"/>
          <p:cNvCxnSpPr>
            <a:cxnSpLocks noChangeShapeType="1"/>
          </p:cNvCxnSpPr>
          <p:nvPr/>
        </p:nvCxnSpPr>
        <p:spPr bwMode="auto">
          <a:xfrm flipV="1">
            <a:off x="2008188" y="1770063"/>
            <a:ext cx="457200" cy="2286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11299" name="Straight Arrow Connector 44"/>
          <p:cNvCxnSpPr>
            <a:cxnSpLocks noChangeShapeType="1"/>
          </p:cNvCxnSpPr>
          <p:nvPr/>
        </p:nvCxnSpPr>
        <p:spPr bwMode="auto">
          <a:xfrm rot="16200000" flipH="1">
            <a:off x="1931988" y="2074863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11300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1970088" y="1808163"/>
            <a:ext cx="2286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2466975" y="1598613"/>
          <a:ext cx="268288" cy="339725"/>
        </p:xfrm>
        <a:graphic>
          <a:graphicData uri="http://schemas.openxmlformats.org/presentationml/2006/ole">
            <p:oleObj spid="_x0000_s621573" name="Equation" r:id="rId6" imgW="190440" imgH="241200" progId="Equation.3">
              <p:embed/>
            </p:oleObj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2138363" y="2197100"/>
          <a:ext cx="277812" cy="347663"/>
        </p:xfrm>
        <a:graphic>
          <a:graphicData uri="http://schemas.openxmlformats.org/presentationml/2006/ole">
            <p:oleObj spid="_x0000_s621574" name="Equation" r:id="rId7" imgW="203040" imgH="253800" progId="Equation.3">
              <p:embed/>
            </p:oleObj>
          </a:graphicData>
        </a:graphic>
      </p:graphicFrame>
      <p:graphicFrame>
        <p:nvGraphicFramePr>
          <p:cNvPr id="11271" name="Object 8"/>
          <p:cNvGraphicFramePr>
            <a:graphicFrameLocks noChangeAspect="1"/>
          </p:cNvGraphicFramePr>
          <p:nvPr/>
        </p:nvGraphicFramePr>
        <p:xfrm>
          <a:off x="1989138" y="1436688"/>
          <a:ext cx="311150" cy="360362"/>
        </p:xfrm>
        <a:graphic>
          <a:graphicData uri="http://schemas.openxmlformats.org/presentationml/2006/ole">
            <p:oleObj spid="_x0000_s621575" name="Equation" r:id="rId8" imgW="228600" imgH="266400" progId="Equation.3">
              <p:embed/>
            </p:oleObj>
          </a:graphicData>
        </a:graphic>
      </p:graphicFrame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3048000" y="2590800"/>
          <a:ext cx="1982788" cy="471488"/>
        </p:xfrm>
        <a:graphic>
          <a:graphicData uri="http://schemas.openxmlformats.org/presentationml/2006/ole">
            <p:oleObj spid="_x0000_s621576" name="Equation" r:id="rId9" imgW="1765080" imgH="419040" progId="Equation.3">
              <p:embed/>
            </p:oleObj>
          </a:graphicData>
        </a:graphic>
      </p:graphicFrame>
      <p:graphicFrame>
        <p:nvGraphicFramePr>
          <p:cNvPr id="11273" name="Object 10"/>
          <p:cNvGraphicFramePr>
            <a:graphicFrameLocks noChangeAspect="1"/>
          </p:cNvGraphicFramePr>
          <p:nvPr/>
        </p:nvGraphicFramePr>
        <p:xfrm>
          <a:off x="5867400" y="2590800"/>
          <a:ext cx="2035175" cy="455613"/>
        </p:xfrm>
        <a:graphic>
          <a:graphicData uri="http://schemas.openxmlformats.org/presentationml/2006/ole">
            <p:oleObj spid="_x0000_s621577" name="Equation" r:id="rId10" imgW="1866600" imgH="419040" progId="Equation.3">
              <p:embed/>
            </p:oleObj>
          </a:graphicData>
        </a:graphic>
      </p:graphicFrame>
      <p:sp>
        <p:nvSpPr>
          <p:cNvPr id="11301" name="Left Brace 57"/>
          <p:cNvSpPr>
            <a:spLocks/>
          </p:cNvSpPr>
          <p:nvPr/>
        </p:nvSpPr>
        <p:spPr bwMode="auto">
          <a:xfrm rot="-5400000">
            <a:off x="4495800" y="1676400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02" name="TextBox 58"/>
          <p:cNvSpPr txBox="1">
            <a:spLocks noChangeArrowheads="1"/>
          </p:cNvSpPr>
          <p:nvPr/>
        </p:nvSpPr>
        <p:spPr bwMode="auto">
          <a:xfrm>
            <a:off x="3429000" y="2133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Complex dependence on 1/r and 1/r</a:t>
            </a:r>
            <a:r>
              <a:rPr lang="en-US" sz="1000" baseline="30000">
                <a:solidFill>
                  <a:srgbClr val="FF0000"/>
                </a:solidFill>
              </a:rPr>
              <a:t>2</a:t>
            </a:r>
            <a:r>
              <a:rPr lang="en-US" sz="1000">
                <a:solidFill>
                  <a:srgbClr val="FF0000"/>
                </a:solidFill>
              </a:rPr>
              <a:t> in near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sp>
        <p:nvSpPr>
          <p:cNvPr id="11303" name="Left Brace 59"/>
          <p:cNvSpPr>
            <a:spLocks/>
          </p:cNvSpPr>
          <p:nvPr/>
        </p:nvSpPr>
        <p:spPr bwMode="auto">
          <a:xfrm rot="-5400000">
            <a:off x="4572000" y="2895600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04" name="TextBox 60"/>
          <p:cNvSpPr txBox="1">
            <a:spLocks noChangeArrowheads="1"/>
          </p:cNvSpPr>
          <p:nvPr/>
        </p:nvSpPr>
        <p:spPr bwMode="auto">
          <a:xfrm>
            <a:off x="3505200" y="31813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Only 1/r dependence remains in far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sp>
        <p:nvSpPr>
          <p:cNvPr id="11305" name="Left Brace 61"/>
          <p:cNvSpPr>
            <a:spLocks/>
          </p:cNvSpPr>
          <p:nvPr/>
        </p:nvSpPr>
        <p:spPr bwMode="auto">
          <a:xfrm rot="-5400000">
            <a:off x="7696200" y="1276350"/>
            <a:ext cx="152400" cy="1371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06" name="TextBox 62"/>
          <p:cNvSpPr txBox="1">
            <a:spLocks noChangeArrowheads="1"/>
          </p:cNvSpPr>
          <p:nvPr/>
        </p:nvSpPr>
        <p:spPr bwMode="auto">
          <a:xfrm>
            <a:off x="6934200" y="20383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Complex dependence on 1/r, 1/r</a:t>
            </a:r>
            <a:r>
              <a:rPr lang="en-US" sz="1000" baseline="30000">
                <a:solidFill>
                  <a:srgbClr val="FF0000"/>
                </a:solidFill>
              </a:rPr>
              <a:t>2</a:t>
            </a:r>
            <a:r>
              <a:rPr lang="en-US" sz="1000">
                <a:solidFill>
                  <a:srgbClr val="FF0000"/>
                </a:solidFill>
              </a:rPr>
              <a:t>, &amp; 1/r</a:t>
            </a:r>
            <a:r>
              <a:rPr lang="en-US" sz="1000" baseline="30000">
                <a:solidFill>
                  <a:srgbClr val="FF0000"/>
                </a:solidFill>
              </a:rPr>
              <a:t>3</a:t>
            </a:r>
            <a:r>
              <a:rPr lang="en-US" sz="1000">
                <a:solidFill>
                  <a:srgbClr val="FF0000"/>
                </a:solidFill>
              </a:rPr>
              <a:t> in near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sp>
        <p:nvSpPr>
          <p:cNvPr id="11307" name="Left Brace 63"/>
          <p:cNvSpPr>
            <a:spLocks/>
          </p:cNvSpPr>
          <p:nvPr/>
        </p:nvSpPr>
        <p:spPr bwMode="auto">
          <a:xfrm rot="-5400000">
            <a:off x="7445375" y="2895600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08" name="TextBox 64"/>
          <p:cNvSpPr txBox="1">
            <a:spLocks noChangeArrowheads="1"/>
          </p:cNvSpPr>
          <p:nvPr/>
        </p:nvSpPr>
        <p:spPr bwMode="auto">
          <a:xfrm>
            <a:off x="6378575" y="31813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Only 1/r dependence remains in far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cxnSp>
        <p:nvCxnSpPr>
          <p:cNvPr id="11309" name="Straight Arrow Connector 65"/>
          <p:cNvCxnSpPr>
            <a:cxnSpLocks noChangeShapeType="1"/>
          </p:cNvCxnSpPr>
          <p:nvPr/>
        </p:nvCxnSpPr>
        <p:spPr bwMode="auto">
          <a:xfrm flipV="1">
            <a:off x="1017588" y="5016500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10" name="Straight Connector 66"/>
          <p:cNvCxnSpPr>
            <a:cxnSpLocks noChangeShapeType="1"/>
          </p:cNvCxnSpPr>
          <p:nvPr/>
        </p:nvCxnSpPr>
        <p:spPr bwMode="auto">
          <a:xfrm>
            <a:off x="1017588" y="55499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11" name="Straight Connector 67"/>
          <p:cNvCxnSpPr>
            <a:cxnSpLocks noChangeShapeType="1"/>
          </p:cNvCxnSpPr>
          <p:nvPr/>
        </p:nvCxnSpPr>
        <p:spPr bwMode="auto">
          <a:xfrm rot="5400000">
            <a:off x="407988" y="5549900"/>
            <a:ext cx="6096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12" name="TextBox 68"/>
          <p:cNvSpPr txBox="1">
            <a:spLocks noChangeArrowheads="1"/>
          </p:cNvSpPr>
          <p:nvPr/>
        </p:nvSpPr>
        <p:spPr bwMode="auto">
          <a:xfrm>
            <a:off x="228600" y="6083300"/>
            <a:ext cx="255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x</a:t>
            </a:r>
          </a:p>
        </p:txBody>
      </p:sp>
      <p:sp>
        <p:nvSpPr>
          <p:cNvPr id="11313" name="TextBox 69"/>
          <p:cNvSpPr txBox="1">
            <a:spLocks noChangeArrowheads="1"/>
          </p:cNvSpPr>
          <p:nvPr/>
        </p:nvSpPr>
        <p:spPr bwMode="auto">
          <a:xfrm>
            <a:off x="2514600" y="5303838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y</a:t>
            </a:r>
          </a:p>
        </p:txBody>
      </p:sp>
      <p:sp>
        <p:nvSpPr>
          <p:cNvPr id="11314" name="TextBox 70"/>
          <p:cNvSpPr txBox="1">
            <a:spLocks noChangeArrowheads="1"/>
          </p:cNvSpPr>
          <p:nvPr/>
        </p:nvSpPr>
        <p:spPr bwMode="auto">
          <a:xfrm>
            <a:off x="788988" y="4084638"/>
            <a:ext cx="2555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z</a:t>
            </a:r>
          </a:p>
        </p:txBody>
      </p:sp>
      <p:cxnSp>
        <p:nvCxnSpPr>
          <p:cNvPr id="11315" name="Straight Connector 71"/>
          <p:cNvCxnSpPr>
            <a:cxnSpLocks noChangeShapeType="1"/>
          </p:cNvCxnSpPr>
          <p:nvPr/>
        </p:nvCxnSpPr>
        <p:spPr bwMode="auto">
          <a:xfrm rot="5400000">
            <a:off x="1474788" y="5549900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cxnSp>
        <p:nvCxnSpPr>
          <p:cNvPr id="11316" name="Straight Connector 72"/>
          <p:cNvCxnSpPr>
            <a:cxnSpLocks noChangeShapeType="1"/>
          </p:cNvCxnSpPr>
          <p:nvPr/>
        </p:nvCxnSpPr>
        <p:spPr bwMode="auto">
          <a:xfrm>
            <a:off x="1017588" y="5549900"/>
            <a:ext cx="9906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1317" name="TextBox 73"/>
          <p:cNvSpPr txBox="1">
            <a:spLocks noChangeArrowheads="1"/>
          </p:cNvSpPr>
          <p:nvPr/>
        </p:nvSpPr>
        <p:spPr bwMode="auto">
          <a:xfrm rot="-60000">
            <a:off x="1474788" y="4983163"/>
            <a:ext cx="24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</a:t>
            </a:r>
          </a:p>
        </p:txBody>
      </p:sp>
      <p:sp>
        <p:nvSpPr>
          <p:cNvPr id="75" name="Arc 74"/>
          <p:cNvSpPr/>
          <p:nvPr/>
        </p:nvSpPr>
        <p:spPr bwMode="auto">
          <a:xfrm>
            <a:off x="636588" y="5016500"/>
            <a:ext cx="762000" cy="685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319" name="TextBox 75"/>
          <p:cNvSpPr txBox="1">
            <a:spLocks noChangeArrowheads="1"/>
          </p:cNvSpPr>
          <p:nvPr/>
        </p:nvSpPr>
        <p:spPr bwMode="auto">
          <a:xfrm>
            <a:off x="1169988" y="4864100"/>
            <a:ext cx="2714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i="1"/>
              <a:t>θ</a:t>
            </a:r>
            <a:endParaRPr lang="en-US" sz="1200" i="1"/>
          </a:p>
        </p:txBody>
      </p:sp>
      <p:sp>
        <p:nvSpPr>
          <p:cNvPr id="11320" name="Freeform 76"/>
          <p:cNvSpPr>
            <a:spLocks/>
          </p:cNvSpPr>
          <p:nvPr/>
        </p:nvSpPr>
        <p:spPr bwMode="auto">
          <a:xfrm>
            <a:off x="688975" y="5794375"/>
            <a:ext cx="795338" cy="182563"/>
          </a:xfrm>
          <a:custGeom>
            <a:avLst/>
            <a:gdLst>
              <a:gd name="T0" fmla="*/ 188764 w 846652"/>
              <a:gd name="T1" fmla="*/ 0 h 208633"/>
              <a:gd name="T2" fmla="*/ 101979 w 846652"/>
              <a:gd name="T3" fmla="*/ 7836 h 208633"/>
              <a:gd name="T4" fmla="*/ 0 w 846652"/>
              <a:gd name="T5" fmla="*/ 3918 h 208633"/>
              <a:gd name="T6" fmla="*/ 0 60000 65536"/>
              <a:gd name="T7" fmla="*/ 0 60000 65536"/>
              <a:gd name="T8" fmla="*/ 0 60000 65536"/>
              <a:gd name="T9" fmla="*/ 0 w 846652"/>
              <a:gd name="T10" fmla="*/ 0 h 208633"/>
              <a:gd name="T11" fmla="*/ 846652 w 846652"/>
              <a:gd name="T12" fmla="*/ 208633 h 208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652" h="208633">
                <a:moveTo>
                  <a:pt x="846652" y="0"/>
                </a:moveTo>
                <a:cubicBezTo>
                  <a:pt x="722156" y="79419"/>
                  <a:pt x="598511" y="176525"/>
                  <a:pt x="457402" y="192579"/>
                </a:cubicBezTo>
                <a:cubicBezTo>
                  <a:pt x="316293" y="208633"/>
                  <a:pt x="176011" y="158571"/>
                  <a:pt x="0" y="9632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1274" name="Object 5"/>
          <p:cNvGraphicFramePr>
            <a:graphicFrameLocks noChangeAspect="1"/>
          </p:cNvGraphicFramePr>
          <p:nvPr/>
        </p:nvGraphicFramePr>
        <p:xfrm>
          <a:off x="1022350" y="5946775"/>
          <a:ext cx="190500" cy="304800"/>
        </p:xfrm>
        <a:graphic>
          <a:graphicData uri="http://schemas.openxmlformats.org/presentationml/2006/ole">
            <p:oleObj spid="_x0000_s621578" name="Equation" r:id="rId11" imgW="126720" imgH="203040" progId="Equation.3">
              <p:embed/>
            </p:oleObj>
          </a:graphicData>
        </a:graphic>
      </p:graphicFrame>
      <p:cxnSp>
        <p:nvCxnSpPr>
          <p:cNvPr id="11321" name="Straight Arrow Connector 78"/>
          <p:cNvCxnSpPr>
            <a:cxnSpLocks noChangeShapeType="1"/>
          </p:cNvCxnSpPr>
          <p:nvPr/>
        </p:nvCxnSpPr>
        <p:spPr bwMode="auto">
          <a:xfrm flipV="1">
            <a:off x="2008188" y="4787900"/>
            <a:ext cx="457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2" name="Straight Arrow Connector 79"/>
          <p:cNvCxnSpPr>
            <a:cxnSpLocks noChangeShapeType="1"/>
          </p:cNvCxnSpPr>
          <p:nvPr/>
        </p:nvCxnSpPr>
        <p:spPr bwMode="auto">
          <a:xfrm rot="16200000" flipH="1">
            <a:off x="1931988" y="5092700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3" name="Straight Arrow Connector 80"/>
          <p:cNvCxnSpPr>
            <a:cxnSpLocks noChangeShapeType="1"/>
          </p:cNvCxnSpPr>
          <p:nvPr/>
        </p:nvCxnSpPr>
        <p:spPr bwMode="auto">
          <a:xfrm rot="5400000">
            <a:off x="1779588" y="5092700"/>
            <a:ext cx="304800" cy="1524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graphicFrame>
        <p:nvGraphicFramePr>
          <p:cNvPr id="11275" name="Object 6"/>
          <p:cNvGraphicFramePr>
            <a:graphicFrameLocks noChangeAspect="1"/>
          </p:cNvGraphicFramePr>
          <p:nvPr/>
        </p:nvGraphicFramePr>
        <p:xfrm>
          <a:off x="2449513" y="4616450"/>
          <a:ext cx="304800" cy="339725"/>
        </p:xfrm>
        <a:graphic>
          <a:graphicData uri="http://schemas.openxmlformats.org/presentationml/2006/ole">
            <p:oleObj spid="_x0000_s621579" name="Equation" r:id="rId12" imgW="215640" imgH="241200" progId="Equation.3">
              <p:embed/>
            </p:oleObj>
          </a:graphicData>
        </a:graphic>
      </p:graphicFrame>
      <p:graphicFrame>
        <p:nvGraphicFramePr>
          <p:cNvPr id="11276" name="Object 7"/>
          <p:cNvGraphicFramePr>
            <a:graphicFrameLocks noChangeAspect="1"/>
          </p:cNvGraphicFramePr>
          <p:nvPr/>
        </p:nvGraphicFramePr>
        <p:xfrm>
          <a:off x="2120900" y="5214938"/>
          <a:ext cx="312738" cy="346075"/>
        </p:xfrm>
        <a:graphic>
          <a:graphicData uri="http://schemas.openxmlformats.org/presentationml/2006/ole">
            <p:oleObj spid="_x0000_s621580" name="Equation" r:id="rId13" imgW="228600" imgH="253800" progId="Equation.3">
              <p:embed/>
            </p:oleObj>
          </a:graphicData>
        </a:graphic>
      </p:graphicFrame>
      <p:graphicFrame>
        <p:nvGraphicFramePr>
          <p:cNvPr id="11277" name="Object 8"/>
          <p:cNvGraphicFramePr>
            <a:graphicFrameLocks noChangeAspect="1"/>
          </p:cNvGraphicFramePr>
          <p:nvPr/>
        </p:nvGraphicFramePr>
        <p:xfrm>
          <a:off x="1627188" y="5168900"/>
          <a:ext cx="276225" cy="360363"/>
        </p:xfrm>
        <a:graphic>
          <a:graphicData uri="http://schemas.openxmlformats.org/presentationml/2006/ole">
            <p:oleObj spid="_x0000_s621581" name="Equation" r:id="rId14" imgW="203040" imgH="266400" progId="Equation.3">
              <p:embed/>
            </p:oleObj>
          </a:graphicData>
        </a:graphic>
      </p:graphicFrame>
      <p:sp>
        <p:nvSpPr>
          <p:cNvPr id="11324" name="Oval 84"/>
          <p:cNvSpPr>
            <a:spLocks noChangeArrowheads="1"/>
          </p:cNvSpPr>
          <p:nvPr/>
        </p:nvSpPr>
        <p:spPr bwMode="auto">
          <a:xfrm>
            <a:off x="560388" y="5397500"/>
            <a:ext cx="914400" cy="304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11325" name="Straight Connector 85"/>
          <p:cNvCxnSpPr>
            <a:cxnSpLocks noChangeShapeType="1"/>
          </p:cNvCxnSpPr>
          <p:nvPr/>
        </p:nvCxnSpPr>
        <p:spPr bwMode="auto">
          <a:xfrm rot="5400000" flipH="1" flipV="1">
            <a:off x="369888" y="4902200"/>
            <a:ext cx="129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26" name="TextBox 86"/>
          <p:cNvSpPr txBox="1">
            <a:spLocks noChangeArrowheads="1"/>
          </p:cNvSpPr>
          <p:nvPr/>
        </p:nvSpPr>
        <p:spPr bwMode="auto">
          <a:xfrm>
            <a:off x="485775" y="5184775"/>
            <a:ext cx="265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1327" name="Straight Arrow Connector 87"/>
          <p:cNvCxnSpPr>
            <a:cxnSpLocks noChangeShapeType="1"/>
          </p:cNvCxnSpPr>
          <p:nvPr/>
        </p:nvCxnSpPr>
        <p:spPr bwMode="auto">
          <a:xfrm rot="7500000">
            <a:off x="649288" y="5410200"/>
            <a:ext cx="762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328" name="Straight Arrow Connector 88"/>
          <p:cNvCxnSpPr>
            <a:cxnSpLocks noChangeShapeType="1"/>
            <a:endCxn id="11324" idx="3"/>
          </p:cNvCxnSpPr>
          <p:nvPr/>
        </p:nvCxnSpPr>
        <p:spPr bwMode="auto">
          <a:xfrm rot="10800000" flipV="1">
            <a:off x="693738" y="5551488"/>
            <a:ext cx="323850" cy="106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" name="TextBox 89"/>
          <p:cNvSpPr txBox="1"/>
          <p:nvPr/>
        </p:nvSpPr>
        <p:spPr>
          <a:xfrm>
            <a:off x="738188" y="5397500"/>
            <a:ext cx="27146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/>
              <a:t>b</a:t>
            </a:r>
          </a:p>
        </p:txBody>
      </p:sp>
      <p:graphicFrame>
        <p:nvGraphicFramePr>
          <p:cNvPr id="11278" name="Object 15"/>
          <p:cNvGraphicFramePr>
            <a:graphicFrameLocks noChangeAspect="1"/>
          </p:cNvGraphicFramePr>
          <p:nvPr/>
        </p:nvGraphicFramePr>
        <p:xfrm>
          <a:off x="1057275" y="6437313"/>
          <a:ext cx="773113" cy="268287"/>
        </p:xfrm>
        <a:graphic>
          <a:graphicData uri="http://schemas.openxmlformats.org/presentationml/2006/ole">
            <p:oleObj spid="_x0000_s621582" name="Equation" r:id="rId15" imgW="583920" imgH="203040" progId="Equation.3">
              <p:embed/>
            </p:oleObj>
          </a:graphicData>
        </a:graphic>
      </p:graphicFrame>
      <p:sp>
        <p:nvSpPr>
          <p:cNvPr id="11330" name="TextBox 91"/>
          <p:cNvSpPr txBox="1">
            <a:spLocks noChangeArrowheads="1"/>
          </p:cNvSpPr>
          <p:nvPr/>
        </p:nvSpPr>
        <p:spPr bwMode="auto">
          <a:xfrm>
            <a:off x="560388" y="6235700"/>
            <a:ext cx="1881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Magnetic dipole moment:</a:t>
            </a:r>
          </a:p>
        </p:txBody>
      </p:sp>
      <p:graphicFrame>
        <p:nvGraphicFramePr>
          <p:cNvPr id="11279" name="Object 3"/>
          <p:cNvGraphicFramePr>
            <a:graphicFrameLocks noChangeAspect="1"/>
          </p:cNvGraphicFramePr>
          <p:nvPr/>
        </p:nvGraphicFramePr>
        <p:xfrm>
          <a:off x="3048000" y="4025900"/>
          <a:ext cx="2789238" cy="990600"/>
        </p:xfrm>
        <a:graphic>
          <a:graphicData uri="http://schemas.openxmlformats.org/presentationml/2006/ole">
            <p:oleObj spid="_x0000_s621583" name="Equation" r:id="rId16" imgW="2679480" imgH="952200" progId="Equation.3">
              <p:embed/>
            </p:oleObj>
          </a:graphicData>
        </a:graphic>
      </p:graphicFrame>
      <p:sp>
        <p:nvSpPr>
          <p:cNvPr id="11331" name="Left Brace 93"/>
          <p:cNvSpPr>
            <a:spLocks/>
          </p:cNvSpPr>
          <p:nvPr/>
        </p:nvSpPr>
        <p:spPr bwMode="auto">
          <a:xfrm rot="-5400000">
            <a:off x="4953000" y="4692650"/>
            <a:ext cx="1524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32" name="TextBox 94"/>
          <p:cNvSpPr txBox="1">
            <a:spLocks noChangeArrowheads="1"/>
          </p:cNvSpPr>
          <p:nvPr/>
        </p:nvSpPr>
        <p:spPr bwMode="auto">
          <a:xfrm>
            <a:off x="3810000" y="51498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Complex dependence on 1/r and 1/r</a:t>
            </a:r>
            <a:r>
              <a:rPr lang="en-US" sz="1000" baseline="30000">
                <a:solidFill>
                  <a:srgbClr val="FF0000"/>
                </a:solidFill>
              </a:rPr>
              <a:t>2</a:t>
            </a:r>
            <a:r>
              <a:rPr lang="en-US" sz="1000">
                <a:solidFill>
                  <a:srgbClr val="FF0000"/>
                </a:solidFill>
              </a:rPr>
              <a:t> in near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graphicFrame>
        <p:nvGraphicFramePr>
          <p:cNvPr id="11280" name="Object 3"/>
          <p:cNvGraphicFramePr>
            <a:graphicFrameLocks noChangeAspect="1"/>
          </p:cNvGraphicFramePr>
          <p:nvPr/>
        </p:nvGraphicFramePr>
        <p:xfrm>
          <a:off x="3048000" y="5645150"/>
          <a:ext cx="1951038" cy="450850"/>
        </p:xfrm>
        <a:graphic>
          <a:graphicData uri="http://schemas.openxmlformats.org/presentationml/2006/ole">
            <p:oleObj spid="_x0000_s621584" name="Equation" r:id="rId17" imgW="1815840" imgH="419040" progId="Equation.3">
              <p:embed/>
            </p:oleObj>
          </a:graphicData>
        </a:graphic>
      </p:graphicFrame>
      <p:sp>
        <p:nvSpPr>
          <p:cNvPr id="11333" name="Left Brace 96"/>
          <p:cNvSpPr>
            <a:spLocks/>
          </p:cNvSpPr>
          <p:nvPr/>
        </p:nvSpPr>
        <p:spPr bwMode="auto">
          <a:xfrm rot="-5400000">
            <a:off x="4541838" y="5905500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34" name="TextBox 97"/>
          <p:cNvSpPr txBox="1">
            <a:spLocks noChangeArrowheads="1"/>
          </p:cNvSpPr>
          <p:nvPr/>
        </p:nvSpPr>
        <p:spPr bwMode="auto">
          <a:xfrm>
            <a:off x="3475038" y="61912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Only 1/r dependence remains in far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graphicFrame>
        <p:nvGraphicFramePr>
          <p:cNvPr id="11281" name="Object 4"/>
          <p:cNvGraphicFramePr>
            <a:graphicFrameLocks noChangeAspect="1"/>
          </p:cNvGraphicFramePr>
          <p:nvPr/>
        </p:nvGraphicFramePr>
        <p:xfrm>
          <a:off x="5943600" y="3873500"/>
          <a:ext cx="3048000" cy="1182688"/>
        </p:xfrm>
        <a:graphic>
          <a:graphicData uri="http://schemas.openxmlformats.org/presentationml/2006/ole">
            <p:oleObj spid="_x0000_s621585" name="Equation" r:id="rId18" imgW="3174840" imgH="1231560" progId="Equation.3">
              <p:embed/>
            </p:oleObj>
          </a:graphicData>
        </a:graphic>
      </p:graphicFrame>
      <p:sp>
        <p:nvSpPr>
          <p:cNvPr id="11335" name="Left Brace 99"/>
          <p:cNvSpPr>
            <a:spLocks/>
          </p:cNvSpPr>
          <p:nvPr/>
        </p:nvSpPr>
        <p:spPr bwMode="auto">
          <a:xfrm rot="-5400000">
            <a:off x="7848600" y="4235450"/>
            <a:ext cx="152400" cy="1371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36" name="TextBox 100"/>
          <p:cNvSpPr txBox="1">
            <a:spLocks noChangeArrowheads="1"/>
          </p:cNvSpPr>
          <p:nvPr/>
        </p:nvSpPr>
        <p:spPr bwMode="auto">
          <a:xfrm>
            <a:off x="7086600" y="49974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Complex dependence on 1/r, 1/r</a:t>
            </a:r>
            <a:r>
              <a:rPr lang="en-US" sz="1000" baseline="30000">
                <a:solidFill>
                  <a:srgbClr val="FF0000"/>
                </a:solidFill>
              </a:rPr>
              <a:t>2</a:t>
            </a:r>
            <a:r>
              <a:rPr lang="en-US" sz="1000">
                <a:solidFill>
                  <a:srgbClr val="FF0000"/>
                </a:solidFill>
              </a:rPr>
              <a:t>, &amp; 1/r</a:t>
            </a:r>
            <a:r>
              <a:rPr lang="en-US" sz="1000" baseline="30000">
                <a:solidFill>
                  <a:srgbClr val="FF0000"/>
                </a:solidFill>
              </a:rPr>
              <a:t>3</a:t>
            </a:r>
            <a:r>
              <a:rPr lang="en-US" sz="1000">
                <a:solidFill>
                  <a:srgbClr val="FF0000"/>
                </a:solidFill>
              </a:rPr>
              <a:t> in near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graphicFrame>
        <p:nvGraphicFramePr>
          <p:cNvPr id="11282" name="Object 4"/>
          <p:cNvGraphicFramePr>
            <a:graphicFrameLocks noChangeAspect="1"/>
          </p:cNvGraphicFramePr>
          <p:nvPr/>
        </p:nvGraphicFramePr>
        <p:xfrm>
          <a:off x="5943600" y="5632450"/>
          <a:ext cx="2133600" cy="501650"/>
        </p:xfrm>
        <a:graphic>
          <a:graphicData uri="http://schemas.openxmlformats.org/presentationml/2006/ole">
            <p:oleObj spid="_x0000_s621586" name="Equation" r:id="rId19" imgW="1942920" imgH="457200" progId="Equation.3">
              <p:embed/>
            </p:oleObj>
          </a:graphicData>
        </a:graphic>
      </p:graphicFrame>
      <p:sp>
        <p:nvSpPr>
          <p:cNvPr id="11337" name="Left Brace 102"/>
          <p:cNvSpPr>
            <a:spLocks/>
          </p:cNvSpPr>
          <p:nvPr/>
        </p:nvSpPr>
        <p:spPr bwMode="auto">
          <a:xfrm rot="-5400000">
            <a:off x="7620000" y="5919788"/>
            <a:ext cx="1524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38" name="TextBox 103"/>
          <p:cNvSpPr txBox="1">
            <a:spLocks noChangeArrowheads="1"/>
          </p:cNvSpPr>
          <p:nvPr/>
        </p:nvSpPr>
        <p:spPr bwMode="auto">
          <a:xfrm>
            <a:off x="6553200" y="620553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Only 1/r dependence remains in far field</a:t>
            </a:r>
            <a:endParaRPr lang="en-US" sz="1000" baseline="30000">
              <a:solidFill>
                <a:srgbClr val="FF0000"/>
              </a:solidFill>
            </a:endParaRPr>
          </a:p>
        </p:txBody>
      </p:sp>
      <p:cxnSp>
        <p:nvCxnSpPr>
          <p:cNvPr id="11339" name="Straight Connector 105"/>
          <p:cNvCxnSpPr>
            <a:cxnSpLocks noChangeShapeType="1"/>
          </p:cNvCxnSpPr>
          <p:nvPr/>
        </p:nvCxnSpPr>
        <p:spPr bwMode="auto">
          <a:xfrm>
            <a:off x="76200" y="3721100"/>
            <a:ext cx="8991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11340" name="TextBox 75"/>
          <p:cNvSpPr txBox="1">
            <a:spLocks noChangeArrowheads="1"/>
          </p:cNvSpPr>
          <p:nvPr/>
        </p:nvSpPr>
        <p:spPr bwMode="auto">
          <a:xfrm>
            <a:off x="1223963" y="914400"/>
            <a:ext cx="140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FF"/>
                </a:solidFill>
              </a:rPr>
              <a:t>Electric (Hertzian) Dipole</a:t>
            </a:r>
          </a:p>
        </p:txBody>
      </p:sp>
      <p:sp>
        <p:nvSpPr>
          <p:cNvPr id="11341" name="TextBox 76"/>
          <p:cNvSpPr txBox="1">
            <a:spLocks noChangeArrowheads="1"/>
          </p:cNvSpPr>
          <p:nvPr/>
        </p:nvSpPr>
        <p:spPr bwMode="auto">
          <a:xfrm>
            <a:off x="1220788" y="3976688"/>
            <a:ext cx="1252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Magnetic (Loop) Dipole</a:t>
            </a:r>
          </a:p>
        </p:txBody>
      </p:sp>
      <p:sp>
        <p:nvSpPr>
          <p:cNvPr id="11342" name="Left Brace 78"/>
          <p:cNvSpPr>
            <a:spLocks/>
          </p:cNvSpPr>
          <p:nvPr/>
        </p:nvSpPr>
        <p:spPr bwMode="auto">
          <a:xfrm>
            <a:off x="669925" y="2227263"/>
            <a:ext cx="193675" cy="606425"/>
          </a:xfrm>
          <a:prstGeom prst="leftBrace">
            <a:avLst>
              <a:gd name="adj1" fmla="val 832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343" name="TextBox 79"/>
          <p:cNvSpPr txBox="1">
            <a:spLocks noChangeArrowheads="1"/>
          </p:cNvSpPr>
          <p:nvPr/>
        </p:nvSpPr>
        <p:spPr bwMode="auto">
          <a:xfrm>
            <a:off x="360363" y="2370138"/>
            <a:ext cx="323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dl</a:t>
            </a:r>
          </a:p>
        </p:txBody>
      </p:sp>
      <p:cxnSp>
        <p:nvCxnSpPr>
          <p:cNvPr id="11344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711994" y="2532856"/>
            <a:ext cx="609600" cy="1588"/>
          </a:xfrm>
          <a:prstGeom prst="straightConnector1">
            <a:avLst/>
          </a:prstGeom>
          <a:noFill/>
          <a:ln w="76200" algn="ctr">
            <a:solidFill>
              <a:srgbClr val="0000FF"/>
            </a:solidFill>
            <a:round/>
            <a:headEnd/>
            <a:tailEnd type="triangle" w="med" len="med"/>
          </a:ln>
        </p:spPr>
      </p:cxnSp>
      <p:graphicFrame>
        <p:nvGraphicFramePr>
          <p:cNvPr id="11283" name="Object 80"/>
          <p:cNvGraphicFramePr>
            <a:graphicFrameLocks noChangeAspect="1"/>
          </p:cNvGraphicFramePr>
          <p:nvPr/>
        </p:nvGraphicFramePr>
        <p:xfrm>
          <a:off x="2306638" y="3240088"/>
          <a:ext cx="558800" cy="393700"/>
        </p:xfrm>
        <a:graphic>
          <a:graphicData uri="http://schemas.openxmlformats.org/presentationml/2006/ole">
            <p:oleObj spid="_x0000_s621587" name="Equation" r:id="rId20" imgW="558720" imgH="393480" progId="Equation.3">
              <p:embed/>
            </p:oleObj>
          </a:graphicData>
        </a:graphic>
      </p:graphicFrame>
      <p:sp>
        <p:nvSpPr>
          <p:cNvPr id="11345" name="TextBox 91"/>
          <p:cNvSpPr txBox="1">
            <a:spLocks noChangeArrowheads="1"/>
          </p:cNvSpPr>
          <p:nvPr/>
        </p:nvSpPr>
        <p:spPr bwMode="auto">
          <a:xfrm>
            <a:off x="2012950" y="3081338"/>
            <a:ext cx="1030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Wavenumber:</a:t>
            </a:r>
          </a:p>
        </p:txBody>
      </p:sp>
      <p:pic>
        <p:nvPicPr>
          <p:cNvPr id="82" name="Picture 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23278" y="21772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406400"/>
          </a:xfrm>
        </p:spPr>
        <p:txBody>
          <a:bodyPr/>
          <a:lstStyle/>
          <a:p>
            <a:r>
              <a:rPr lang="en-US" sz="1800" dirty="0" smtClean="0"/>
              <a:t>Yin/Yang Relationship Between Current and Radiated Fields (cont.)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Radiated fields originate from currents in culprit circuits</a:t>
            </a:r>
          </a:p>
          <a:p>
            <a:r>
              <a:rPr lang="en-US" dirty="0" smtClean="0"/>
              <a:t>Reciprocity:  Incident radiated fields induce currents in victim circuits</a:t>
            </a:r>
          </a:p>
          <a:p>
            <a:r>
              <a:rPr lang="en-US" dirty="0" smtClean="0"/>
              <a:t>Controlling flow of current is crucial for controlling electromagnetic interference (EMI)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278" y="21772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1275" y="2820458"/>
            <a:ext cx="7438251" cy="37856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DO YOU KNOW WHERE YOUR CURRENTS ARE FLOWING?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Permittivity and Permeability</a:t>
            </a:r>
          </a:p>
          <a:p>
            <a:r>
              <a:rPr lang="en-US" dirty="0" smtClean="0"/>
              <a:t>Maxwell’s Equations</a:t>
            </a:r>
          </a:p>
          <a:p>
            <a:r>
              <a:rPr lang="en-US" dirty="0" smtClean="0"/>
              <a:t>Electric Field, Potential, and Capacitance</a:t>
            </a:r>
          </a:p>
          <a:p>
            <a:r>
              <a:rPr lang="en-US" dirty="0" smtClean="0"/>
              <a:t>Magnetic Field, Current, and Inductance</a:t>
            </a:r>
          </a:p>
          <a:p>
            <a:r>
              <a:rPr lang="en-US" dirty="0" smtClean="0"/>
              <a:t>Capacitive (Electric Field) and Inductive (Magnetic Field) Coupling</a:t>
            </a:r>
          </a:p>
          <a:p>
            <a:r>
              <a:rPr lang="en-US" dirty="0" smtClean="0"/>
              <a:t>Yin/Yang Relationship Between Currents and Radiated Fields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Wave Propagation</a:t>
            </a:r>
          </a:p>
          <a:p>
            <a:r>
              <a:rPr lang="en-US" dirty="0" smtClean="0"/>
              <a:t>Why Do EMC Folks Speak in dB?</a:t>
            </a:r>
          </a:p>
          <a:p>
            <a:r>
              <a:rPr lang="en-US" dirty="0" smtClean="0"/>
              <a:t>Differential Mode (DM) vs. Common Mode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2:  Wave Propagation</a:t>
            </a:r>
            <a:endParaRPr lang="en-US" dirty="0"/>
          </a:p>
        </p:txBody>
      </p:sp>
      <p:pic>
        <p:nvPicPr>
          <p:cNvPr id="686086" name="Picture 6" descr="http://upload.wikimedia.org/wikipedia/commons/thumb/b/b6/Wave_in_a_rope.png/500px-Wave_in_a_ro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14" y="1449872"/>
            <a:ext cx="8784772" cy="418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Equations</a:t>
            </a:r>
          </a:p>
        </p:txBody>
      </p:sp>
      <p:sp>
        <p:nvSpPr>
          <p:cNvPr id="10247" name="Content Placeholder 6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890789"/>
          </a:xfrm>
        </p:spPr>
        <p:txBody>
          <a:bodyPr/>
          <a:lstStyle/>
          <a:p>
            <a:r>
              <a:rPr lang="en-US" sz="1600" dirty="0" smtClean="0"/>
              <a:t>In a simple (linear, isotropic, &amp; homogeneous) non-conducting medium far from any sources of charge or current, Maxwell’s equations reduce to the following pair of wave equations: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923581" y="1979277"/>
          <a:ext cx="1739900" cy="639763"/>
        </p:xfrm>
        <a:graphic>
          <a:graphicData uri="http://schemas.openxmlformats.org/presentationml/2006/ole">
            <p:oleObj spid="_x0000_s718850" name="Equation" r:id="rId3" imgW="1143000" imgH="41904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039508" y="1988981"/>
          <a:ext cx="1830387" cy="635000"/>
        </p:xfrm>
        <a:graphic>
          <a:graphicData uri="http://schemas.openxmlformats.org/presentationml/2006/ole">
            <p:oleObj spid="_x0000_s718851" name="Equation" r:id="rId4" imgW="1206360" imgH="419040" progId="Equation.3">
              <p:embed/>
            </p:oleObj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1730375" y="3347190"/>
          <a:ext cx="2171700" cy="452437"/>
        </p:xfrm>
        <a:graphic>
          <a:graphicData uri="http://schemas.openxmlformats.org/presentationml/2006/ole">
            <p:oleObj spid="_x0000_s718852" name="Equation" r:id="rId5" imgW="1155600" imgH="241200" progId="Equation.3">
              <p:embed/>
            </p:oleObj>
          </a:graphicData>
        </a:graphic>
      </p:graphicFrame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4868863" y="3347190"/>
          <a:ext cx="2287587" cy="452437"/>
        </p:xfrm>
        <a:graphic>
          <a:graphicData uri="http://schemas.openxmlformats.org/presentationml/2006/ole">
            <p:oleObj spid="_x0000_s718853" name="Equation" r:id="rId6" imgW="1218960" imgH="241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65915" y="2987901"/>
            <a:ext cx="3472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Solutions of the form (one dimension):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201736" name="Object 2"/>
          <p:cNvGraphicFramePr>
            <a:graphicFrameLocks noChangeAspect="1"/>
          </p:cNvGraphicFramePr>
          <p:nvPr/>
        </p:nvGraphicFramePr>
        <p:xfrm>
          <a:off x="1912044" y="3912030"/>
          <a:ext cx="1983146" cy="377615"/>
        </p:xfrm>
        <a:graphic>
          <a:graphicData uri="http://schemas.openxmlformats.org/presentationml/2006/ole">
            <p:oleObj spid="_x0000_s718854" name="Equation" r:id="rId7" imgW="1206360" imgH="228600" progId="Equation.3">
              <p:embed/>
            </p:oleObj>
          </a:graphicData>
        </a:graphic>
      </p:graphicFrame>
      <p:graphicFrame>
        <p:nvGraphicFramePr>
          <p:cNvPr id="201737" name="Object 2"/>
          <p:cNvGraphicFramePr>
            <a:graphicFrameLocks noChangeAspect="1"/>
          </p:cNvGraphicFramePr>
          <p:nvPr/>
        </p:nvGraphicFramePr>
        <p:xfrm>
          <a:off x="5028752" y="3912030"/>
          <a:ext cx="2067507" cy="377615"/>
        </p:xfrm>
        <a:graphic>
          <a:graphicData uri="http://schemas.openxmlformats.org/presentationml/2006/ole">
            <p:oleObj spid="_x0000_s718855" name="Equation" r:id="rId8" imgW="1257120" imgH="22860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3906418" y="4897423"/>
          <a:ext cx="2566988" cy="739775"/>
        </p:xfrm>
        <a:graphic>
          <a:graphicData uri="http://schemas.openxmlformats.org/presentationml/2006/ole">
            <p:oleObj spid="_x0000_s718856" name="Equation" r:id="rId9" imgW="1371600" imgH="3934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85136" y="5100043"/>
            <a:ext cx="136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Wavenumber: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99690" name="Picture 10" descr="https://encrypted-tbn0.gstatic.com/images?q=tbn:ANd9GcT3jO__MJby6A6bvF2Y7lSJOvI33yKziOqVOLulcsQCbsz_gd17o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05842" y="5533588"/>
            <a:ext cx="881336" cy="1324412"/>
          </a:xfrm>
          <a:prstGeom prst="rect">
            <a:avLst/>
          </a:prstGeom>
          <a:noFill/>
        </p:spPr>
      </p:pic>
      <p:sp>
        <p:nvSpPr>
          <p:cNvPr id="17" name="Rounded Rectangular Callout 16"/>
          <p:cNvSpPr/>
          <p:nvPr/>
        </p:nvSpPr>
        <p:spPr bwMode="auto">
          <a:xfrm>
            <a:off x="5975798" y="6207617"/>
            <a:ext cx="1159098" cy="476518"/>
          </a:xfrm>
          <a:prstGeom prst="wedgeRoundRectCallout">
            <a:avLst>
              <a:gd name="adj1" fmla="val 89485"/>
              <a:gd name="adj2" fmla="val -39790"/>
              <a:gd name="adj3" fmla="val 16667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5949" y="6272011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what?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Equations – General Solution</a:t>
            </a:r>
            <a:endParaRPr lang="en-US" dirty="0"/>
          </a:p>
        </p:txBody>
      </p:sp>
      <p:grpSp>
        <p:nvGrpSpPr>
          <p:cNvPr id="3" name="Group 82"/>
          <p:cNvGrpSpPr/>
          <p:nvPr/>
        </p:nvGrpSpPr>
        <p:grpSpPr>
          <a:xfrm>
            <a:off x="1361543" y="1316082"/>
            <a:ext cx="6718203" cy="3350064"/>
            <a:chOff x="1361543" y="1753968"/>
            <a:chExt cx="6718203" cy="3350064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361543" y="3484031"/>
              <a:ext cx="63503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800501" y="2382885"/>
              <a:ext cx="0" cy="22151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49" name="Freeform 48"/>
            <p:cNvSpPr/>
            <p:nvPr/>
          </p:nvSpPr>
          <p:spPr bwMode="auto">
            <a:xfrm>
              <a:off x="1809717" y="2532068"/>
              <a:ext cx="4603566" cy="1852412"/>
            </a:xfrm>
            <a:custGeom>
              <a:avLst/>
              <a:gdLst>
                <a:gd name="connsiteX0" fmla="*/ 0 w 4494727"/>
                <a:gd name="connsiteY0" fmla="*/ 875763 h 1764406"/>
                <a:gd name="connsiteX1" fmla="*/ 347730 w 4494727"/>
                <a:gd name="connsiteY1" fmla="*/ 12879 h 1764406"/>
                <a:gd name="connsiteX2" fmla="*/ 695460 w 4494727"/>
                <a:gd name="connsiteY2" fmla="*/ 875763 h 1764406"/>
                <a:gd name="connsiteX3" fmla="*/ 1030310 w 4494727"/>
                <a:gd name="connsiteY3" fmla="*/ 1764406 h 1764406"/>
                <a:gd name="connsiteX4" fmla="*/ 1378040 w 4494727"/>
                <a:gd name="connsiteY4" fmla="*/ 875763 h 1764406"/>
                <a:gd name="connsiteX5" fmla="*/ 1725769 w 4494727"/>
                <a:gd name="connsiteY5" fmla="*/ 0 h 1764406"/>
                <a:gd name="connsiteX6" fmla="*/ 2073499 w 4494727"/>
                <a:gd name="connsiteY6" fmla="*/ 875763 h 1764406"/>
                <a:gd name="connsiteX7" fmla="*/ 2421229 w 4494727"/>
                <a:gd name="connsiteY7" fmla="*/ 1764406 h 1764406"/>
                <a:gd name="connsiteX8" fmla="*/ 2768958 w 4494727"/>
                <a:gd name="connsiteY8" fmla="*/ 875763 h 1764406"/>
                <a:gd name="connsiteX9" fmla="*/ 3103809 w 4494727"/>
                <a:gd name="connsiteY9" fmla="*/ 0 h 1764406"/>
                <a:gd name="connsiteX10" fmla="*/ 3451538 w 4494727"/>
                <a:gd name="connsiteY10" fmla="*/ 875763 h 1764406"/>
                <a:gd name="connsiteX11" fmla="*/ 3799268 w 4494727"/>
                <a:gd name="connsiteY11" fmla="*/ 1764406 h 1764406"/>
                <a:gd name="connsiteX12" fmla="*/ 4146998 w 4494727"/>
                <a:gd name="connsiteY12" fmla="*/ 875763 h 1764406"/>
                <a:gd name="connsiteX13" fmla="*/ 4494727 w 4494727"/>
                <a:gd name="connsiteY13" fmla="*/ 12879 h 1764406"/>
                <a:gd name="connsiteX0" fmla="*/ 0 w 4494727"/>
                <a:gd name="connsiteY0" fmla="*/ 968061 h 1856704"/>
                <a:gd name="connsiteX1" fmla="*/ 347730 w 4494727"/>
                <a:gd name="connsiteY1" fmla="*/ 105177 h 1856704"/>
                <a:gd name="connsiteX2" fmla="*/ 489398 w 4494727"/>
                <a:gd name="connsiteY2" fmla="*/ 336997 h 1856704"/>
                <a:gd name="connsiteX3" fmla="*/ 695460 w 4494727"/>
                <a:gd name="connsiteY3" fmla="*/ 968061 h 1856704"/>
                <a:gd name="connsiteX4" fmla="*/ 1030310 w 4494727"/>
                <a:gd name="connsiteY4" fmla="*/ 1856704 h 1856704"/>
                <a:gd name="connsiteX5" fmla="*/ 1378040 w 4494727"/>
                <a:gd name="connsiteY5" fmla="*/ 968061 h 1856704"/>
                <a:gd name="connsiteX6" fmla="*/ 1725769 w 4494727"/>
                <a:gd name="connsiteY6" fmla="*/ 92298 h 1856704"/>
                <a:gd name="connsiteX7" fmla="*/ 2073499 w 4494727"/>
                <a:gd name="connsiteY7" fmla="*/ 968061 h 1856704"/>
                <a:gd name="connsiteX8" fmla="*/ 2421229 w 4494727"/>
                <a:gd name="connsiteY8" fmla="*/ 1856704 h 1856704"/>
                <a:gd name="connsiteX9" fmla="*/ 2768958 w 4494727"/>
                <a:gd name="connsiteY9" fmla="*/ 968061 h 1856704"/>
                <a:gd name="connsiteX10" fmla="*/ 3103809 w 4494727"/>
                <a:gd name="connsiteY10" fmla="*/ 92298 h 1856704"/>
                <a:gd name="connsiteX11" fmla="*/ 3451538 w 4494727"/>
                <a:gd name="connsiteY11" fmla="*/ 968061 h 1856704"/>
                <a:gd name="connsiteX12" fmla="*/ 3799268 w 4494727"/>
                <a:gd name="connsiteY12" fmla="*/ 1856704 h 1856704"/>
                <a:gd name="connsiteX13" fmla="*/ 4146998 w 4494727"/>
                <a:gd name="connsiteY13" fmla="*/ 968061 h 1856704"/>
                <a:gd name="connsiteX14" fmla="*/ 4494727 w 4494727"/>
                <a:gd name="connsiteY14" fmla="*/ 105177 h 1856704"/>
                <a:gd name="connsiteX0" fmla="*/ 0 w 4494727"/>
                <a:gd name="connsiteY0" fmla="*/ 968061 h 1856704"/>
                <a:gd name="connsiteX1" fmla="*/ 347730 w 4494727"/>
                <a:gd name="connsiteY1" fmla="*/ 105177 h 1856704"/>
                <a:gd name="connsiteX2" fmla="*/ 566671 w 4494727"/>
                <a:gd name="connsiteY2" fmla="*/ 362754 h 1856704"/>
                <a:gd name="connsiteX3" fmla="*/ 695460 w 4494727"/>
                <a:gd name="connsiteY3" fmla="*/ 968061 h 1856704"/>
                <a:gd name="connsiteX4" fmla="*/ 1030310 w 4494727"/>
                <a:gd name="connsiteY4" fmla="*/ 1856704 h 1856704"/>
                <a:gd name="connsiteX5" fmla="*/ 1378040 w 4494727"/>
                <a:gd name="connsiteY5" fmla="*/ 968061 h 1856704"/>
                <a:gd name="connsiteX6" fmla="*/ 1725769 w 4494727"/>
                <a:gd name="connsiteY6" fmla="*/ 92298 h 1856704"/>
                <a:gd name="connsiteX7" fmla="*/ 2073499 w 4494727"/>
                <a:gd name="connsiteY7" fmla="*/ 968061 h 1856704"/>
                <a:gd name="connsiteX8" fmla="*/ 2421229 w 4494727"/>
                <a:gd name="connsiteY8" fmla="*/ 1856704 h 1856704"/>
                <a:gd name="connsiteX9" fmla="*/ 2768958 w 4494727"/>
                <a:gd name="connsiteY9" fmla="*/ 968061 h 1856704"/>
                <a:gd name="connsiteX10" fmla="*/ 3103809 w 4494727"/>
                <a:gd name="connsiteY10" fmla="*/ 92298 h 1856704"/>
                <a:gd name="connsiteX11" fmla="*/ 3451538 w 4494727"/>
                <a:gd name="connsiteY11" fmla="*/ 968061 h 1856704"/>
                <a:gd name="connsiteX12" fmla="*/ 3799268 w 4494727"/>
                <a:gd name="connsiteY12" fmla="*/ 1856704 h 1856704"/>
                <a:gd name="connsiteX13" fmla="*/ 4146998 w 4494727"/>
                <a:gd name="connsiteY13" fmla="*/ 968061 h 1856704"/>
                <a:gd name="connsiteX14" fmla="*/ 4494727 w 4494727"/>
                <a:gd name="connsiteY14" fmla="*/ 105177 h 1856704"/>
                <a:gd name="connsiteX0" fmla="*/ 0 w 4494727"/>
                <a:gd name="connsiteY0" fmla="*/ 968061 h 1940417"/>
                <a:gd name="connsiteX1" fmla="*/ 347730 w 4494727"/>
                <a:gd name="connsiteY1" fmla="*/ 105177 h 1940417"/>
                <a:gd name="connsiteX2" fmla="*/ 566671 w 4494727"/>
                <a:gd name="connsiteY2" fmla="*/ 362754 h 1940417"/>
                <a:gd name="connsiteX3" fmla="*/ 695460 w 4494727"/>
                <a:gd name="connsiteY3" fmla="*/ 968061 h 1940417"/>
                <a:gd name="connsiteX4" fmla="*/ 837127 w 4494727"/>
                <a:gd name="connsiteY4" fmla="*/ 1470338 h 1940417"/>
                <a:gd name="connsiteX5" fmla="*/ 1030310 w 4494727"/>
                <a:gd name="connsiteY5" fmla="*/ 1856704 h 1940417"/>
                <a:gd name="connsiteX6" fmla="*/ 1378040 w 4494727"/>
                <a:gd name="connsiteY6" fmla="*/ 968061 h 1940417"/>
                <a:gd name="connsiteX7" fmla="*/ 1725769 w 4494727"/>
                <a:gd name="connsiteY7" fmla="*/ 92298 h 1940417"/>
                <a:gd name="connsiteX8" fmla="*/ 2073499 w 4494727"/>
                <a:gd name="connsiteY8" fmla="*/ 968061 h 1940417"/>
                <a:gd name="connsiteX9" fmla="*/ 2421229 w 4494727"/>
                <a:gd name="connsiteY9" fmla="*/ 1856704 h 1940417"/>
                <a:gd name="connsiteX10" fmla="*/ 2768958 w 4494727"/>
                <a:gd name="connsiteY10" fmla="*/ 968061 h 1940417"/>
                <a:gd name="connsiteX11" fmla="*/ 3103809 w 4494727"/>
                <a:gd name="connsiteY11" fmla="*/ 92298 h 1940417"/>
                <a:gd name="connsiteX12" fmla="*/ 3451538 w 4494727"/>
                <a:gd name="connsiteY12" fmla="*/ 968061 h 1940417"/>
                <a:gd name="connsiteX13" fmla="*/ 3799268 w 4494727"/>
                <a:gd name="connsiteY13" fmla="*/ 1856704 h 1940417"/>
                <a:gd name="connsiteX14" fmla="*/ 4146998 w 4494727"/>
                <a:gd name="connsiteY14" fmla="*/ 968061 h 1940417"/>
                <a:gd name="connsiteX15" fmla="*/ 4494727 w 4494727"/>
                <a:gd name="connsiteY15" fmla="*/ 105177 h 1940417"/>
                <a:gd name="connsiteX0" fmla="*/ 0 w 4494727"/>
                <a:gd name="connsiteY0" fmla="*/ 968061 h 1944710"/>
                <a:gd name="connsiteX1" fmla="*/ 347730 w 4494727"/>
                <a:gd name="connsiteY1" fmla="*/ 105177 h 1944710"/>
                <a:gd name="connsiteX2" fmla="*/ 566671 w 4494727"/>
                <a:gd name="connsiteY2" fmla="*/ 362754 h 1944710"/>
                <a:gd name="connsiteX3" fmla="*/ 695460 w 4494727"/>
                <a:gd name="connsiteY3" fmla="*/ 968061 h 1944710"/>
                <a:gd name="connsiteX4" fmla="*/ 811369 w 4494727"/>
                <a:gd name="connsiteY4" fmla="*/ 1496095 h 1944710"/>
                <a:gd name="connsiteX5" fmla="*/ 1030310 w 4494727"/>
                <a:gd name="connsiteY5" fmla="*/ 1856704 h 1944710"/>
                <a:gd name="connsiteX6" fmla="*/ 1378040 w 4494727"/>
                <a:gd name="connsiteY6" fmla="*/ 968061 h 1944710"/>
                <a:gd name="connsiteX7" fmla="*/ 1725769 w 4494727"/>
                <a:gd name="connsiteY7" fmla="*/ 92298 h 1944710"/>
                <a:gd name="connsiteX8" fmla="*/ 2073499 w 4494727"/>
                <a:gd name="connsiteY8" fmla="*/ 968061 h 1944710"/>
                <a:gd name="connsiteX9" fmla="*/ 2421229 w 4494727"/>
                <a:gd name="connsiteY9" fmla="*/ 1856704 h 1944710"/>
                <a:gd name="connsiteX10" fmla="*/ 2768958 w 4494727"/>
                <a:gd name="connsiteY10" fmla="*/ 968061 h 1944710"/>
                <a:gd name="connsiteX11" fmla="*/ 3103809 w 4494727"/>
                <a:gd name="connsiteY11" fmla="*/ 92298 h 1944710"/>
                <a:gd name="connsiteX12" fmla="*/ 3451538 w 4494727"/>
                <a:gd name="connsiteY12" fmla="*/ 968061 h 1944710"/>
                <a:gd name="connsiteX13" fmla="*/ 3799268 w 4494727"/>
                <a:gd name="connsiteY13" fmla="*/ 1856704 h 1944710"/>
                <a:gd name="connsiteX14" fmla="*/ 4146998 w 4494727"/>
                <a:gd name="connsiteY14" fmla="*/ 968061 h 1944710"/>
                <a:gd name="connsiteX15" fmla="*/ 4494727 w 4494727"/>
                <a:gd name="connsiteY15" fmla="*/ 105177 h 1944710"/>
                <a:gd name="connsiteX0" fmla="*/ 0 w 4494727"/>
                <a:gd name="connsiteY0" fmla="*/ 968061 h 1858850"/>
                <a:gd name="connsiteX1" fmla="*/ 347730 w 4494727"/>
                <a:gd name="connsiteY1" fmla="*/ 105177 h 1858850"/>
                <a:gd name="connsiteX2" fmla="*/ 566671 w 4494727"/>
                <a:gd name="connsiteY2" fmla="*/ 362754 h 1858850"/>
                <a:gd name="connsiteX3" fmla="*/ 695460 w 4494727"/>
                <a:gd name="connsiteY3" fmla="*/ 968061 h 1858850"/>
                <a:gd name="connsiteX4" fmla="*/ 811369 w 4494727"/>
                <a:gd name="connsiteY4" fmla="*/ 1496095 h 1858850"/>
                <a:gd name="connsiteX5" fmla="*/ 1030310 w 4494727"/>
                <a:gd name="connsiteY5" fmla="*/ 1856704 h 1858850"/>
                <a:gd name="connsiteX6" fmla="*/ 1184857 w 4494727"/>
                <a:gd name="connsiteY6" fmla="*/ 1508973 h 1858850"/>
                <a:gd name="connsiteX7" fmla="*/ 1378040 w 4494727"/>
                <a:gd name="connsiteY7" fmla="*/ 968061 h 1858850"/>
                <a:gd name="connsiteX8" fmla="*/ 1725769 w 4494727"/>
                <a:gd name="connsiteY8" fmla="*/ 92298 h 1858850"/>
                <a:gd name="connsiteX9" fmla="*/ 2073499 w 4494727"/>
                <a:gd name="connsiteY9" fmla="*/ 968061 h 1858850"/>
                <a:gd name="connsiteX10" fmla="*/ 2421229 w 4494727"/>
                <a:gd name="connsiteY10" fmla="*/ 1856704 h 1858850"/>
                <a:gd name="connsiteX11" fmla="*/ 2768958 w 4494727"/>
                <a:gd name="connsiteY11" fmla="*/ 968061 h 1858850"/>
                <a:gd name="connsiteX12" fmla="*/ 3103809 w 4494727"/>
                <a:gd name="connsiteY12" fmla="*/ 92298 h 1858850"/>
                <a:gd name="connsiteX13" fmla="*/ 3451538 w 4494727"/>
                <a:gd name="connsiteY13" fmla="*/ 968061 h 1858850"/>
                <a:gd name="connsiteX14" fmla="*/ 3799268 w 4494727"/>
                <a:gd name="connsiteY14" fmla="*/ 1856704 h 1858850"/>
                <a:gd name="connsiteX15" fmla="*/ 4146998 w 4494727"/>
                <a:gd name="connsiteY15" fmla="*/ 968061 h 1858850"/>
                <a:gd name="connsiteX16" fmla="*/ 4494727 w 4494727"/>
                <a:gd name="connsiteY16" fmla="*/ 105177 h 1858850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725769 w 4494727"/>
                <a:gd name="connsiteY8" fmla="*/ 92298 h 1860997"/>
                <a:gd name="connsiteX9" fmla="*/ 2073499 w 4494727"/>
                <a:gd name="connsiteY9" fmla="*/ 968061 h 1860997"/>
                <a:gd name="connsiteX10" fmla="*/ 2421229 w 4494727"/>
                <a:gd name="connsiteY10" fmla="*/ 1856704 h 1860997"/>
                <a:gd name="connsiteX11" fmla="*/ 2768958 w 4494727"/>
                <a:gd name="connsiteY11" fmla="*/ 968061 h 1860997"/>
                <a:gd name="connsiteX12" fmla="*/ 3103809 w 4494727"/>
                <a:gd name="connsiteY12" fmla="*/ 92298 h 1860997"/>
                <a:gd name="connsiteX13" fmla="*/ 3451538 w 4494727"/>
                <a:gd name="connsiteY13" fmla="*/ 968061 h 1860997"/>
                <a:gd name="connsiteX14" fmla="*/ 3799268 w 4494727"/>
                <a:gd name="connsiteY14" fmla="*/ 1856704 h 1860997"/>
                <a:gd name="connsiteX15" fmla="*/ 4146998 w 4494727"/>
                <a:gd name="connsiteY15" fmla="*/ 968061 h 1860997"/>
                <a:gd name="connsiteX16" fmla="*/ 4494727 w 4494727"/>
                <a:gd name="connsiteY16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545465 w 4494727"/>
                <a:gd name="connsiteY8" fmla="*/ 440027 h 1860997"/>
                <a:gd name="connsiteX9" fmla="*/ 1725769 w 4494727"/>
                <a:gd name="connsiteY9" fmla="*/ 92298 h 1860997"/>
                <a:gd name="connsiteX10" fmla="*/ 2073499 w 4494727"/>
                <a:gd name="connsiteY10" fmla="*/ 968061 h 1860997"/>
                <a:gd name="connsiteX11" fmla="*/ 2421229 w 4494727"/>
                <a:gd name="connsiteY11" fmla="*/ 1856704 h 1860997"/>
                <a:gd name="connsiteX12" fmla="*/ 2768958 w 4494727"/>
                <a:gd name="connsiteY12" fmla="*/ 968061 h 1860997"/>
                <a:gd name="connsiteX13" fmla="*/ 3103809 w 4494727"/>
                <a:gd name="connsiteY13" fmla="*/ 92298 h 1860997"/>
                <a:gd name="connsiteX14" fmla="*/ 3451538 w 4494727"/>
                <a:gd name="connsiteY14" fmla="*/ 968061 h 1860997"/>
                <a:gd name="connsiteX15" fmla="*/ 3799268 w 4494727"/>
                <a:gd name="connsiteY15" fmla="*/ 1856704 h 1860997"/>
                <a:gd name="connsiteX16" fmla="*/ 4146998 w 4494727"/>
                <a:gd name="connsiteY16" fmla="*/ 968061 h 1860997"/>
                <a:gd name="connsiteX17" fmla="*/ 4494727 w 4494727"/>
                <a:gd name="connsiteY17" fmla="*/ 105177 h 1860997"/>
                <a:gd name="connsiteX0" fmla="*/ 0 w 4494727"/>
                <a:gd name="connsiteY0" fmla="*/ 968062 h 1860998"/>
                <a:gd name="connsiteX1" fmla="*/ 347730 w 4494727"/>
                <a:gd name="connsiteY1" fmla="*/ 105178 h 1860998"/>
                <a:gd name="connsiteX2" fmla="*/ 566671 w 4494727"/>
                <a:gd name="connsiteY2" fmla="*/ 362755 h 1860998"/>
                <a:gd name="connsiteX3" fmla="*/ 695460 w 4494727"/>
                <a:gd name="connsiteY3" fmla="*/ 968062 h 1860998"/>
                <a:gd name="connsiteX4" fmla="*/ 811369 w 4494727"/>
                <a:gd name="connsiteY4" fmla="*/ 1496096 h 1860998"/>
                <a:gd name="connsiteX5" fmla="*/ 1030310 w 4494727"/>
                <a:gd name="connsiteY5" fmla="*/ 1856705 h 1860998"/>
                <a:gd name="connsiteX6" fmla="*/ 1210614 w 4494727"/>
                <a:gd name="connsiteY6" fmla="*/ 1521853 h 1860998"/>
                <a:gd name="connsiteX7" fmla="*/ 1378040 w 4494727"/>
                <a:gd name="connsiteY7" fmla="*/ 968062 h 1860998"/>
                <a:gd name="connsiteX8" fmla="*/ 1493950 w 4494727"/>
                <a:gd name="connsiteY8" fmla="*/ 414270 h 1860998"/>
                <a:gd name="connsiteX9" fmla="*/ 1725769 w 4494727"/>
                <a:gd name="connsiteY9" fmla="*/ 92299 h 1860998"/>
                <a:gd name="connsiteX10" fmla="*/ 2073499 w 4494727"/>
                <a:gd name="connsiteY10" fmla="*/ 968062 h 1860998"/>
                <a:gd name="connsiteX11" fmla="*/ 2421229 w 4494727"/>
                <a:gd name="connsiteY11" fmla="*/ 1856705 h 1860998"/>
                <a:gd name="connsiteX12" fmla="*/ 2768958 w 4494727"/>
                <a:gd name="connsiteY12" fmla="*/ 968062 h 1860998"/>
                <a:gd name="connsiteX13" fmla="*/ 3103809 w 4494727"/>
                <a:gd name="connsiteY13" fmla="*/ 92299 h 1860998"/>
                <a:gd name="connsiteX14" fmla="*/ 3451538 w 4494727"/>
                <a:gd name="connsiteY14" fmla="*/ 968062 h 1860998"/>
                <a:gd name="connsiteX15" fmla="*/ 3799268 w 4494727"/>
                <a:gd name="connsiteY15" fmla="*/ 1856705 h 1860998"/>
                <a:gd name="connsiteX16" fmla="*/ 4146998 w 4494727"/>
                <a:gd name="connsiteY16" fmla="*/ 968062 h 1860998"/>
                <a:gd name="connsiteX17" fmla="*/ 4494727 w 4494727"/>
                <a:gd name="connsiteY17" fmla="*/ 105178 h 1860998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854558 w 4494727"/>
                <a:gd name="connsiteY10" fmla="*/ 388511 h 1860997"/>
                <a:gd name="connsiteX11" fmla="*/ 2073499 w 4494727"/>
                <a:gd name="connsiteY11" fmla="*/ 968061 h 1860997"/>
                <a:gd name="connsiteX12" fmla="*/ 2421229 w 4494727"/>
                <a:gd name="connsiteY12" fmla="*/ 1856704 h 1860997"/>
                <a:gd name="connsiteX13" fmla="*/ 2768958 w 4494727"/>
                <a:gd name="connsiteY13" fmla="*/ 968061 h 1860997"/>
                <a:gd name="connsiteX14" fmla="*/ 3103809 w 4494727"/>
                <a:gd name="connsiteY14" fmla="*/ 92298 h 1860997"/>
                <a:gd name="connsiteX15" fmla="*/ 3451538 w 4494727"/>
                <a:gd name="connsiteY15" fmla="*/ 968061 h 1860997"/>
                <a:gd name="connsiteX16" fmla="*/ 3799268 w 4494727"/>
                <a:gd name="connsiteY16" fmla="*/ 1856704 h 1860997"/>
                <a:gd name="connsiteX17" fmla="*/ 4146998 w 4494727"/>
                <a:gd name="connsiteY17" fmla="*/ 968061 h 1860997"/>
                <a:gd name="connsiteX18" fmla="*/ 4494727 w 4494727"/>
                <a:gd name="connsiteY18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421229 w 4494727"/>
                <a:gd name="connsiteY12" fmla="*/ 1856704 h 1860997"/>
                <a:gd name="connsiteX13" fmla="*/ 2768958 w 4494727"/>
                <a:gd name="connsiteY13" fmla="*/ 968061 h 1860997"/>
                <a:gd name="connsiteX14" fmla="*/ 3103809 w 4494727"/>
                <a:gd name="connsiteY14" fmla="*/ 92298 h 1860997"/>
                <a:gd name="connsiteX15" fmla="*/ 3451538 w 4494727"/>
                <a:gd name="connsiteY15" fmla="*/ 968061 h 1860997"/>
                <a:gd name="connsiteX16" fmla="*/ 3799268 w 4494727"/>
                <a:gd name="connsiteY16" fmla="*/ 1856704 h 1860997"/>
                <a:gd name="connsiteX17" fmla="*/ 4146998 w 4494727"/>
                <a:gd name="connsiteY17" fmla="*/ 968061 h 1860997"/>
                <a:gd name="connsiteX18" fmla="*/ 4494727 w 4494727"/>
                <a:gd name="connsiteY18" fmla="*/ 105177 h 1860997"/>
                <a:gd name="connsiteX0" fmla="*/ 0 w 4494727"/>
                <a:gd name="connsiteY0" fmla="*/ 968061 h 1944709"/>
                <a:gd name="connsiteX1" fmla="*/ 347730 w 4494727"/>
                <a:gd name="connsiteY1" fmla="*/ 105177 h 1944709"/>
                <a:gd name="connsiteX2" fmla="*/ 566671 w 4494727"/>
                <a:gd name="connsiteY2" fmla="*/ 362754 h 1944709"/>
                <a:gd name="connsiteX3" fmla="*/ 695460 w 4494727"/>
                <a:gd name="connsiteY3" fmla="*/ 968061 h 1944709"/>
                <a:gd name="connsiteX4" fmla="*/ 811369 w 4494727"/>
                <a:gd name="connsiteY4" fmla="*/ 1496095 h 1944709"/>
                <a:gd name="connsiteX5" fmla="*/ 1030310 w 4494727"/>
                <a:gd name="connsiteY5" fmla="*/ 1856704 h 1944709"/>
                <a:gd name="connsiteX6" fmla="*/ 1210614 w 4494727"/>
                <a:gd name="connsiteY6" fmla="*/ 1521852 h 1944709"/>
                <a:gd name="connsiteX7" fmla="*/ 1378040 w 4494727"/>
                <a:gd name="connsiteY7" fmla="*/ 968061 h 1944709"/>
                <a:gd name="connsiteX8" fmla="*/ 1493950 w 4494727"/>
                <a:gd name="connsiteY8" fmla="*/ 414269 h 1944709"/>
                <a:gd name="connsiteX9" fmla="*/ 1725769 w 4494727"/>
                <a:gd name="connsiteY9" fmla="*/ 92298 h 1944709"/>
                <a:gd name="connsiteX10" fmla="*/ 1918952 w 4494727"/>
                <a:gd name="connsiteY10" fmla="*/ 388511 h 1944709"/>
                <a:gd name="connsiteX11" fmla="*/ 2073499 w 4494727"/>
                <a:gd name="connsiteY11" fmla="*/ 968061 h 1944709"/>
                <a:gd name="connsiteX12" fmla="*/ 2228045 w 4494727"/>
                <a:gd name="connsiteY12" fmla="*/ 1496094 h 1944709"/>
                <a:gd name="connsiteX13" fmla="*/ 2421229 w 4494727"/>
                <a:gd name="connsiteY13" fmla="*/ 1856704 h 1944709"/>
                <a:gd name="connsiteX14" fmla="*/ 2768958 w 4494727"/>
                <a:gd name="connsiteY14" fmla="*/ 968061 h 1944709"/>
                <a:gd name="connsiteX15" fmla="*/ 3103809 w 4494727"/>
                <a:gd name="connsiteY15" fmla="*/ 92298 h 1944709"/>
                <a:gd name="connsiteX16" fmla="*/ 3451538 w 4494727"/>
                <a:gd name="connsiteY16" fmla="*/ 968061 h 1944709"/>
                <a:gd name="connsiteX17" fmla="*/ 3799268 w 4494727"/>
                <a:gd name="connsiteY17" fmla="*/ 1856704 h 1944709"/>
                <a:gd name="connsiteX18" fmla="*/ 4146998 w 4494727"/>
                <a:gd name="connsiteY18" fmla="*/ 968061 h 1944709"/>
                <a:gd name="connsiteX19" fmla="*/ 4494727 w 4494727"/>
                <a:gd name="connsiteY19" fmla="*/ 105177 h 1944709"/>
                <a:gd name="connsiteX0" fmla="*/ 0 w 4494727"/>
                <a:gd name="connsiteY0" fmla="*/ 968061 h 1953296"/>
                <a:gd name="connsiteX1" fmla="*/ 347730 w 4494727"/>
                <a:gd name="connsiteY1" fmla="*/ 105177 h 1953296"/>
                <a:gd name="connsiteX2" fmla="*/ 566671 w 4494727"/>
                <a:gd name="connsiteY2" fmla="*/ 362754 h 1953296"/>
                <a:gd name="connsiteX3" fmla="*/ 695460 w 4494727"/>
                <a:gd name="connsiteY3" fmla="*/ 968061 h 1953296"/>
                <a:gd name="connsiteX4" fmla="*/ 811369 w 4494727"/>
                <a:gd name="connsiteY4" fmla="*/ 1496095 h 1953296"/>
                <a:gd name="connsiteX5" fmla="*/ 1030310 w 4494727"/>
                <a:gd name="connsiteY5" fmla="*/ 1856704 h 1953296"/>
                <a:gd name="connsiteX6" fmla="*/ 1210614 w 4494727"/>
                <a:gd name="connsiteY6" fmla="*/ 1521852 h 1953296"/>
                <a:gd name="connsiteX7" fmla="*/ 1378040 w 4494727"/>
                <a:gd name="connsiteY7" fmla="*/ 968061 h 1953296"/>
                <a:gd name="connsiteX8" fmla="*/ 1493950 w 4494727"/>
                <a:gd name="connsiteY8" fmla="*/ 414269 h 1953296"/>
                <a:gd name="connsiteX9" fmla="*/ 1725769 w 4494727"/>
                <a:gd name="connsiteY9" fmla="*/ 92298 h 1953296"/>
                <a:gd name="connsiteX10" fmla="*/ 1918952 w 4494727"/>
                <a:gd name="connsiteY10" fmla="*/ 388511 h 1953296"/>
                <a:gd name="connsiteX11" fmla="*/ 2073499 w 4494727"/>
                <a:gd name="connsiteY11" fmla="*/ 968061 h 1953296"/>
                <a:gd name="connsiteX12" fmla="*/ 2228045 w 4494727"/>
                <a:gd name="connsiteY12" fmla="*/ 1547610 h 1953296"/>
                <a:gd name="connsiteX13" fmla="*/ 2421229 w 4494727"/>
                <a:gd name="connsiteY13" fmla="*/ 1856704 h 1953296"/>
                <a:gd name="connsiteX14" fmla="*/ 2768958 w 4494727"/>
                <a:gd name="connsiteY14" fmla="*/ 968061 h 1953296"/>
                <a:gd name="connsiteX15" fmla="*/ 3103809 w 4494727"/>
                <a:gd name="connsiteY15" fmla="*/ 92298 h 1953296"/>
                <a:gd name="connsiteX16" fmla="*/ 3451538 w 4494727"/>
                <a:gd name="connsiteY16" fmla="*/ 968061 h 1953296"/>
                <a:gd name="connsiteX17" fmla="*/ 3799268 w 4494727"/>
                <a:gd name="connsiteY17" fmla="*/ 1856704 h 1953296"/>
                <a:gd name="connsiteX18" fmla="*/ 4146998 w 4494727"/>
                <a:gd name="connsiteY18" fmla="*/ 968061 h 1953296"/>
                <a:gd name="connsiteX19" fmla="*/ 4494727 w 4494727"/>
                <a:gd name="connsiteY19" fmla="*/ 105177 h 1953296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588654 w 4494727"/>
                <a:gd name="connsiteY14" fmla="*/ 1560488 h 1860997"/>
                <a:gd name="connsiteX15" fmla="*/ 2768958 w 4494727"/>
                <a:gd name="connsiteY15" fmla="*/ 968061 h 1860997"/>
                <a:gd name="connsiteX16" fmla="*/ 3103809 w 4494727"/>
                <a:gd name="connsiteY16" fmla="*/ 92298 h 1860997"/>
                <a:gd name="connsiteX17" fmla="*/ 3451538 w 4494727"/>
                <a:gd name="connsiteY17" fmla="*/ 968061 h 1860997"/>
                <a:gd name="connsiteX18" fmla="*/ 3799268 w 4494727"/>
                <a:gd name="connsiteY18" fmla="*/ 1856704 h 1860997"/>
                <a:gd name="connsiteX19" fmla="*/ 4146998 w 4494727"/>
                <a:gd name="connsiteY19" fmla="*/ 968061 h 1860997"/>
                <a:gd name="connsiteX20" fmla="*/ 4494727 w 4494727"/>
                <a:gd name="connsiteY20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3103809 w 4494727"/>
                <a:gd name="connsiteY16" fmla="*/ 92298 h 1860997"/>
                <a:gd name="connsiteX17" fmla="*/ 3451538 w 4494727"/>
                <a:gd name="connsiteY17" fmla="*/ 968061 h 1860997"/>
                <a:gd name="connsiteX18" fmla="*/ 3799268 w 4494727"/>
                <a:gd name="connsiteY18" fmla="*/ 1856704 h 1860997"/>
                <a:gd name="connsiteX19" fmla="*/ 4146998 w 4494727"/>
                <a:gd name="connsiteY19" fmla="*/ 968061 h 1860997"/>
                <a:gd name="connsiteX20" fmla="*/ 4494727 w 4494727"/>
                <a:gd name="connsiteY20" fmla="*/ 105177 h 1860997"/>
                <a:gd name="connsiteX0" fmla="*/ 0 w 4494727"/>
                <a:gd name="connsiteY0" fmla="*/ 974501 h 1867437"/>
                <a:gd name="connsiteX1" fmla="*/ 347730 w 4494727"/>
                <a:gd name="connsiteY1" fmla="*/ 111617 h 1867437"/>
                <a:gd name="connsiteX2" fmla="*/ 566671 w 4494727"/>
                <a:gd name="connsiteY2" fmla="*/ 369194 h 1867437"/>
                <a:gd name="connsiteX3" fmla="*/ 695460 w 4494727"/>
                <a:gd name="connsiteY3" fmla="*/ 974501 h 1867437"/>
                <a:gd name="connsiteX4" fmla="*/ 811369 w 4494727"/>
                <a:gd name="connsiteY4" fmla="*/ 1502535 h 1867437"/>
                <a:gd name="connsiteX5" fmla="*/ 1030310 w 4494727"/>
                <a:gd name="connsiteY5" fmla="*/ 1863144 h 1867437"/>
                <a:gd name="connsiteX6" fmla="*/ 1210614 w 4494727"/>
                <a:gd name="connsiteY6" fmla="*/ 1528292 h 1867437"/>
                <a:gd name="connsiteX7" fmla="*/ 1378040 w 4494727"/>
                <a:gd name="connsiteY7" fmla="*/ 974501 h 1867437"/>
                <a:gd name="connsiteX8" fmla="*/ 1493950 w 4494727"/>
                <a:gd name="connsiteY8" fmla="*/ 420709 h 1867437"/>
                <a:gd name="connsiteX9" fmla="*/ 1725769 w 4494727"/>
                <a:gd name="connsiteY9" fmla="*/ 98738 h 1867437"/>
                <a:gd name="connsiteX10" fmla="*/ 1918952 w 4494727"/>
                <a:gd name="connsiteY10" fmla="*/ 394951 h 1867437"/>
                <a:gd name="connsiteX11" fmla="*/ 2073499 w 4494727"/>
                <a:gd name="connsiteY11" fmla="*/ 974501 h 1867437"/>
                <a:gd name="connsiteX12" fmla="*/ 2228045 w 4494727"/>
                <a:gd name="connsiteY12" fmla="*/ 1554050 h 1867437"/>
                <a:gd name="connsiteX13" fmla="*/ 2421229 w 4494727"/>
                <a:gd name="connsiteY13" fmla="*/ 1863144 h 1867437"/>
                <a:gd name="connsiteX14" fmla="*/ 2627291 w 4494727"/>
                <a:gd name="connsiteY14" fmla="*/ 1566928 h 1867437"/>
                <a:gd name="connsiteX15" fmla="*/ 2768958 w 4494727"/>
                <a:gd name="connsiteY15" fmla="*/ 974501 h 1867437"/>
                <a:gd name="connsiteX16" fmla="*/ 2936383 w 4494727"/>
                <a:gd name="connsiteY16" fmla="*/ 382072 h 1867437"/>
                <a:gd name="connsiteX17" fmla="*/ 3103809 w 4494727"/>
                <a:gd name="connsiteY17" fmla="*/ 98738 h 1867437"/>
                <a:gd name="connsiteX18" fmla="*/ 3451538 w 4494727"/>
                <a:gd name="connsiteY18" fmla="*/ 974501 h 1867437"/>
                <a:gd name="connsiteX19" fmla="*/ 3799268 w 4494727"/>
                <a:gd name="connsiteY19" fmla="*/ 1863144 h 1867437"/>
                <a:gd name="connsiteX20" fmla="*/ 4146998 w 4494727"/>
                <a:gd name="connsiteY20" fmla="*/ 974501 h 1867437"/>
                <a:gd name="connsiteX21" fmla="*/ 4494727 w 4494727"/>
                <a:gd name="connsiteY21" fmla="*/ 111617 h 1867437"/>
                <a:gd name="connsiteX0" fmla="*/ 0 w 4494727"/>
                <a:gd name="connsiteY0" fmla="*/ 974501 h 1867437"/>
                <a:gd name="connsiteX1" fmla="*/ 347730 w 4494727"/>
                <a:gd name="connsiteY1" fmla="*/ 111617 h 1867437"/>
                <a:gd name="connsiteX2" fmla="*/ 566671 w 4494727"/>
                <a:gd name="connsiteY2" fmla="*/ 369194 h 1867437"/>
                <a:gd name="connsiteX3" fmla="*/ 695460 w 4494727"/>
                <a:gd name="connsiteY3" fmla="*/ 974501 h 1867437"/>
                <a:gd name="connsiteX4" fmla="*/ 811369 w 4494727"/>
                <a:gd name="connsiteY4" fmla="*/ 1502535 h 1867437"/>
                <a:gd name="connsiteX5" fmla="*/ 1030310 w 4494727"/>
                <a:gd name="connsiteY5" fmla="*/ 1863144 h 1867437"/>
                <a:gd name="connsiteX6" fmla="*/ 1210614 w 4494727"/>
                <a:gd name="connsiteY6" fmla="*/ 1528292 h 1867437"/>
                <a:gd name="connsiteX7" fmla="*/ 1378040 w 4494727"/>
                <a:gd name="connsiteY7" fmla="*/ 974501 h 1867437"/>
                <a:gd name="connsiteX8" fmla="*/ 1493950 w 4494727"/>
                <a:gd name="connsiteY8" fmla="*/ 420709 h 1867437"/>
                <a:gd name="connsiteX9" fmla="*/ 1725769 w 4494727"/>
                <a:gd name="connsiteY9" fmla="*/ 98738 h 1867437"/>
                <a:gd name="connsiteX10" fmla="*/ 1918952 w 4494727"/>
                <a:gd name="connsiteY10" fmla="*/ 394951 h 1867437"/>
                <a:gd name="connsiteX11" fmla="*/ 2073499 w 4494727"/>
                <a:gd name="connsiteY11" fmla="*/ 974501 h 1867437"/>
                <a:gd name="connsiteX12" fmla="*/ 2228045 w 4494727"/>
                <a:gd name="connsiteY12" fmla="*/ 1554050 h 1867437"/>
                <a:gd name="connsiteX13" fmla="*/ 2421229 w 4494727"/>
                <a:gd name="connsiteY13" fmla="*/ 1863144 h 1867437"/>
                <a:gd name="connsiteX14" fmla="*/ 2627291 w 4494727"/>
                <a:gd name="connsiteY14" fmla="*/ 1566928 h 1867437"/>
                <a:gd name="connsiteX15" fmla="*/ 2768958 w 4494727"/>
                <a:gd name="connsiteY15" fmla="*/ 974501 h 1867437"/>
                <a:gd name="connsiteX16" fmla="*/ 2910626 w 4494727"/>
                <a:gd name="connsiteY16" fmla="*/ 382072 h 1867437"/>
                <a:gd name="connsiteX17" fmla="*/ 3103809 w 4494727"/>
                <a:gd name="connsiteY17" fmla="*/ 98738 h 1867437"/>
                <a:gd name="connsiteX18" fmla="*/ 3451538 w 4494727"/>
                <a:gd name="connsiteY18" fmla="*/ 974501 h 1867437"/>
                <a:gd name="connsiteX19" fmla="*/ 3799268 w 4494727"/>
                <a:gd name="connsiteY19" fmla="*/ 1863144 h 1867437"/>
                <a:gd name="connsiteX20" fmla="*/ 4146998 w 4494727"/>
                <a:gd name="connsiteY20" fmla="*/ 974501 h 1867437"/>
                <a:gd name="connsiteX21" fmla="*/ 4494727 w 4494727"/>
                <a:gd name="connsiteY21" fmla="*/ 111617 h 186743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258355 w 4494727"/>
                <a:gd name="connsiteY18" fmla="*/ 388511 h 1860997"/>
                <a:gd name="connsiteX19" fmla="*/ 3451538 w 4494727"/>
                <a:gd name="connsiteY19" fmla="*/ 968061 h 1860997"/>
                <a:gd name="connsiteX20" fmla="*/ 3799268 w 4494727"/>
                <a:gd name="connsiteY20" fmla="*/ 1856704 h 1860997"/>
                <a:gd name="connsiteX21" fmla="*/ 4146998 w 4494727"/>
                <a:gd name="connsiteY21" fmla="*/ 968061 h 1860997"/>
                <a:gd name="connsiteX22" fmla="*/ 4494727 w 4494727"/>
                <a:gd name="connsiteY22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799268 w 4494727"/>
                <a:gd name="connsiteY20" fmla="*/ 1856704 h 1860997"/>
                <a:gd name="connsiteX21" fmla="*/ 4146998 w 4494727"/>
                <a:gd name="connsiteY21" fmla="*/ 968061 h 1860997"/>
                <a:gd name="connsiteX22" fmla="*/ 4494727 w 4494727"/>
                <a:gd name="connsiteY22" fmla="*/ 105177 h 1860997"/>
                <a:gd name="connsiteX0" fmla="*/ 0 w 4494727"/>
                <a:gd name="connsiteY0" fmla="*/ 968061 h 1955442"/>
                <a:gd name="connsiteX1" fmla="*/ 347730 w 4494727"/>
                <a:gd name="connsiteY1" fmla="*/ 105177 h 1955442"/>
                <a:gd name="connsiteX2" fmla="*/ 566671 w 4494727"/>
                <a:gd name="connsiteY2" fmla="*/ 362754 h 1955442"/>
                <a:gd name="connsiteX3" fmla="*/ 695460 w 4494727"/>
                <a:gd name="connsiteY3" fmla="*/ 968061 h 1955442"/>
                <a:gd name="connsiteX4" fmla="*/ 811369 w 4494727"/>
                <a:gd name="connsiteY4" fmla="*/ 1496095 h 1955442"/>
                <a:gd name="connsiteX5" fmla="*/ 1030310 w 4494727"/>
                <a:gd name="connsiteY5" fmla="*/ 1856704 h 1955442"/>
                <a:gd name="connsiteX6" fmla="*/ 1210614 w 4494727"/>
                <a:gd name="connsiteY6" fmla="*/ 1521852 h 1955442"/>
                <a:gd name="connsiteX7" fmla="*/ 1378040 w 4494727"/>
                <a:gd name="connsiteY7" fmla="*/ 968061 h 1955442"/>
                <a:gd name="connsiteX8" fmla="*/ 1493950 w 4494727"/>
                <a:gd name="connsiteY8" fmla="*/ 414269 h 1955442"/>
                <a:gd name="connsiteX9" fmla="*/ 1725769 w 4494727"/>
                <a:gd name="connsiteY9" fmla="*/ 92298 h 1955442"/>
                <a:gd name="connsiteX10" fmla="*/ 1918952 w 4494727"/>
                <a:gd name="connsiteY10" fmla="*/ 388511 h 1955442"/>
                <a:gd name="connsiteX11" fmla="*/ 2073499 w 4494727"/>
                <a:gd name="connsiteY11" fmla="*/ 968061 h 1955442"/>
                <a:gd name="connsiteX12" fmla="*/ 2228045 w 4494727"/>
                <a:gd name="connsiteY12" fmla="*/ 1547610 h 1955442"/>
                <a:gd name="connsiteX13" fmla="*/ 2421229 w 4494727"/>
                <a:gd name="connsiteY13" fmla="*/ 1856704 h 1955442"/>
                <a:gd name="connsiteX14" fmla="*/ 2627291 w 4494727"/>
                <a:gd name="connsiteY14" fmla="*/ 1560488 h 1955442"/>
                <a:gd name="connsiteX15" fmla="*/ 2768958 w 4494727"/>
                <a:gd name="connsiteY15" fmla="*/ 968061 h 1955442"/>
                <a:gd name="connsiteX16" fmla="*/ 2910626 w 4494727"/>
                <a:gd name="connsiteY16" fmla="*/ 375632 h 1955442"/>
                <a:gd name="connsiteX17" fmla="*/ 3103809 w 4494727"/>
                <a:gd name="connsiteY17" fmla="*/ 92298 h 1955442"/>
                <a:gd name="connsiteX18" fmla="*/ 3322750 w 4494727"/>
                <a:gd name="connsiteY18" fmla="*/ 388511 h 1955442"/>
                <a:gd name="connsiteX19" fmla="*/ 3451538 w 4494727"/>
                <a:gd name="connsiteY19" fmla="*/ 968061 h 1955442"/>
                <a:gd name="connsiteX20" fmla="*/ 3644721 w 4494727"/>
                <a:gd name="connsiteY20" fmla="*/ 1560489 h 1955442"/>
                <a:gd name="connsiteX21" fmla="*/ 3799268 w 4494727"/>
                <a:gd name="connsiteY21" fmla="*/ 1856704 h 1955442"/>
                <a:gd name="connsiteX22" fmla="*/ 4146998 w 4494727"/>
                <a:gd name="connsiteY22" fmla="*/ 968061 h 1955442"/>
                <a:gd name="connsiteX23" fmla="*/ 4494727 w 4494727"/>
                <a:gd name="connsiteY23" fmla="*/ 105177 h 1955442"/>
                <a:gd name="connsiteX0" fmla="*/ 0 w 4494727"/>
                <a:gd name="connsiteY0" fmla="*/ 968061 h 1957588"/>
                <a:gd name="connsiteX1" fmla="*/ 347730 w 4494727"/>
                <a:gd name="connsiteY1" fmla="*/ 105177 h 1957588"/>
                <a:gd name="connsiteX2" fmla="*/ 566671 w 4494727"/>
                <a:gd name="connsiteY2" fmla="*/ 362754 h 1957588"/>
                <a:gd name="connsiteX3" fmla="*/ 695460 w 4494727"/>
                <a:gd name="connsiteY3" fmla="*/ 968061 h 1957588"/>
                <a:gd name="connsiteX4" fmla="*/ 811369 w 4494727"/>
                <a:gd name="connsiteY4" fmla="*/ 1496095 h 1957588"/>
                <a:gd name="connsiteX5" fmla="*/ 1030310 w 4494727"/>
                <a:gd name="connsiteY5" fmla="*/ 1856704 h 1957588"/>
                <a:gd name="connsiteX6" fmla="*/ 1210614 w 4494727"/>
                <a:gd name="connsiteY6" fmla="*/ 1521852 h 1957588"/>
                <a:gd name="connsiteX7" fmla="*/ 1378040 w 4494727"/>
                <a:gd name="connsiteY7" fmla="*/ 968061 h 1957588"/>
                <a:gd name="connsiteX8" fmla="*/ 1493950 w 4494727"/>
                <a:gd name="connsiteY8" fmla="*/ 414269 h 1957588"/>
                <a:gd name="connsiteX9" fmla="*/ 1725769 w 4494727"/>
                <a:gd name="connsiteY9" fmla="*/ 92298 h 1957588"/>
                <a:gd name="connsiteX10" fmla="*/ 1918952 w 4494727"/>
                <a:gd name="connsiteY10" fmla="*/ 388511 h 1957588"/>
                <a:gd name="connsiteX11" fmla="*/ 2073499 w 4494727"/>
                <a:gd name="connsiteY11" fmla="*/ 968061 h 1957588"/>
                <a:gd name="connsiteX12" fmla="*/ 2228045 w 4494727"/>
                <a:gd name="connsiteY12" fmla="*/ 1547610 h 1957588"/>
                <a:gd name="connsiteX13" fmla="*/ 2421229 w 4494727"/>
                <a:gd name="connsiteY13" fmla="*/ 1856704 h 1957588"/>
                <a:gd name="connsiteX14" fmla="*/ 2627291 w 4494727"/>
                <a:gd name="connsiteY14" fmla="*/ 1560488 h 1957588"/>
                <a:gd name="connsiteX15" fmla="*/ 2768958 w 4494727"/>
                <a:gd name="connsiteY15" fmla="*/ 968061 h 1957588"/>
                <a:gd name="connsiteX16" fmla="*/ 2910626 w 4494727"/>
                <a:gd name="connsiteY16" fmla="*/ 375632 h 1957588"/>
                <a:gd name="connsiteX17" fmla="*/ 3103809 w 4494727"/>
                <a:gd name="connsiteY17" fmla="*/ 92298 h 1957588"/>
                <a:gd name="connsiteX18" fmla="*/ 3322750 w 4494727"/>
                <a:gd name="connsiteY18" fmla="*/ 388511 h 1957588"/>
                <a:gd name="connsiteX19" fmla="*/ 3451538 w 4494727"/>
                <a:gd name="connsiteY19" fmla="*/ 968061 h 1957588"/>
                <a:gd name="connsiteX20" fmla="*/ 3606085 w 4494727"/>
                <a:gd name="connsiteY20" fmla="*/ 1573368 h 1957588"/>
                <a:gd name="connsiteX21" fmla="*/ 3799268 w 4494727"/>
                <a:gd name="connsiteY21" fmla="*/ 1856704 h 1957588"/>
                <a:gd name="connsiteX22" fmla="*/ 4146998 w 4494727"/>
                <a:gd name="connsiteY22" fmla="*/ 968061 h 1957588"/>
                <a:gd name="connsiteX23" fmla="*/ 4494727 w 4494727"/>
                <a:gd name="connsiteY23" fmla="*/ 105177 h 1957588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606085 w 4494727"/>
                <a:gd name="connsiteY20" fmla="*/ 1573368 h 1860997"/>
                <a:gd name="connsiteX21" fmla="*/ 3799268 w 4494727"/>
                <a:gd name="connsiteY21" fmla="*/ 1856704 h 1860997"/>
                <a:gd name="connsiteX22" fmla="*/ 3940936 w 4494727"/>
                <a:gd name="connsiteY22" fmla="*/ 1573367 h 1860997"/>
                <a:gd name="connsiteX23" fmla="*/ 4146998 w 4494727"/>
                <a:gd name="connsiteY23" fmla="*/ 968061 h 1860997"/>
                <a:gd name="connsiteX24" fmla="*/ 4494727 w 4494727"/>
                <a:gd name="connsiteY24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606085 w 4494727"/>
                <a:gd name="connsiteY20" fmla="*/ 1573368 h 1860997"/>
                <a:gd name="connsiteX21" fmla="*/ 3799268 w 4494727"/>
                <a:gd name="connsiteY21" fmla="*/ 1856704 h 1860997"/>
                <a:gd name="connsiteX22" fmla="*/ 3992451 w 4494727"/>
                <a:gd name="connsiteY22" fmla="*/ 1573367 h 1860997"/>
                <a:gd name="connsiteX23" fmla="*/ 4146998 w 4494727"/>
                <a:gd name="connsiteY23" fmla="*/ 968061 h 1860997"/>
                <a:gd name="connsiteX24" fmla="*/ 4494727 w 4494727"/>
                <a:gd name="connsiteY24" fmla="*/ 105177 h 1860997"/>
                <a:gd name="connsiteX0" fmla="*/ 0 w 4146998"/>
                <a:gd name="connsiteY0" fmla="*/ 968061 h 1860997"/>
                <a:gd name="connsiteX1" fmla="*/ 347730 w 4146998"/>
                <a:gd name="connsiteY1" fmla="*/ 105177 h 1860997"/>
                <a:gd name="connsiteX2" fmla="*/ 566671 w 4146998"/>
                <a:gd name="connsiteY2" fmla="*/ 362754 h 1860997"/>
                <a:gd name="connsiteX3" fmla="*/ 695460 w 4146998"/>
                <a:gd name="connsiteY3" fmla="*/ 968061 h 1860997"/>
                <a:gd name="connsiteX4" fmla="*/ 811369 w 4146998"/>
                <a:gd name="connsiteY4" fmla="*/ 1496095 h 1860997"/>
                <a:gd name="connsiteX5" fmla="*/ 1030310 w 4146998"/>
                <a:gd name="connsiteY5" fmla="*/ 1856704 h 1860997"/>
                <a:gd name="connsiteX6" fmla="*/ 1210614 w 4146998"/>
                <a:gd name="connsiteY6" fmla="*/ 1521852 h 1860997"/>
                <a:gd name="connsiteX7" fmla="*/ 1378040 w 4146998"/>
                <a:gd name="connsiteY7" fmla="*/ 968061 h 1860997"/>
                <a:gd name="connsiteX8" fmla="*/ 1493950 w 4146998"/>
                <a:gd name="connsiteY8" fmla="*/ 414269 h 1860997"/>
                <a:gd name="connsiteX9" fmla="*/ 1725769 w 4146998"/>
                <a:gd name="connsiteY9" fmla="*/ 92298 h 1860997"/>
                <a:gd name="connsiteX10" fmla="*/ 1918952 w 4146998"/>
                <a:gd name="connsiteY10" fmla="*/ 388511 h 1860997"/>
                <a:gd name="connsiteX11" fmla="*/ 2073499 w 4146998"/>
                <a:gd name="connsiteY11" fmla="*/ 968061 h 1860997"/>
                <a:gd name="connsiteX12" fmla="*/ 2228045 w 4146998"/>
                <a:gd name="connsiteY12" fmla="*/ 1547610 h 1860997"/>
                <a:gd name="connsiteX13" fmla="*/ 2421229 w 4146998"/>
                <a:gd name="connsiteY13" fmla="*/ 1856704 h 1860997"/>
                <a:gd name="connsiteX14" fmla="*/ 2627291 w 4146998"/>
                <a:gd name="connsiteY14" fmla="*/ 1560488 h 1860997"/>
                <a:gd name="connsiteX15" fmla="*/ 2768958 w 4146998"/>
                <a:gd name="connsiteY15" fmla="*/ 968061 h 1860997"/>
                <a:gd name="connsiteX16" fmla="*/ 2910626 w 4146998"/>
                <a:gd name="connsiteY16" fmla="*/ 375632 h 1860997"/>
                <a:gd name="connsiteX17" fmla="*/ 3103809 w 4146998"/>
                <a:gd name="connsiteY17" fmla="*/ 92298 h 1860997"/>
                <a:gd name="connsiteX18" fmla="*/ 3322750 w 4146998"/>
                <a:gd name="connsiteY18" fmla="*/ 388511 h 1860997"/>
                <a:gd name="connsiteX19" fmla="*/ 3451538 w 4146998"/>
                <a:gd name="connsiteY19" fmla="*/ 968061 h 1860997"/>
                <a:gd name="connsiteX20" fmla="*/ 3606085 w 4146998"/>
                <a:gd name="connsiteY20" fmla="*/ 1573368 h 1860997"/>
                <a:gd name="connsiteX21" fmla="*/ 3799268 w 4146998"/>
                <a:gd name="connsiteY21" fmla="*/ 1856704 h 1860997"/>
                <a:gd name="connsiteX22" fmla="*/ 3992451 w 4146998"/>
                <a:gd name="connsiteY22" fmla="*/ 1573367 h 1860997"/>
                <a:gd name="connsiteX23" fmla="*/ 4146998 w 4146998"/>
                <a:gd name="connsiteY23" fmla="*/ 968061 h 1860997"/>
                <a:gd name="connsiteX0" fmla="*/ 0 w 4146998"/>
                <a:gd name="connsiteY0" fmla="*/ 968061 h 1860997"/>
                <a:gd name="connsiteX1" fmla="*/ 206062 w 4146998"/>
                <a:gd name="connsiteY1" fmla="*/ 349875 h 1860997"/>
                <a:gd name="connsiteX2" fmla="*/ 347730 w 4146998"/>
                <a:gd name="connsiteY2" fmla="*/ 105177 h 1860997"/>
                <a:gd name="connsiteX3" fmla="*/ 566671 w 4146998"/>
                <a:gd name="connsiteY3" fmla="*/ 362754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  <a:gd name="connsiteX0" fmla="*/ 0 w 4146998"/>
                <a:gd name="connsiteY0" fmla="*/ 968061 h 1860997"/>
                <a:gd name="connsiteX1" fmla="*/ 167425 w 4146998"/>
                <a:gd name="connsiteY1" fmla="*/ 336996 h 1860997"/>
                <a:gd name="connsiteX2" fmla="*/ 347730 w 4146998"/>
                <a:gd name="connsiteY2" fmla="*/ 105177 h 1860997"/>
                <a:gd name="connsiteX3" fmla="*/ 566671 w 4146998"/>
                <a:gd name="connsiteY3" fmla="*/ 362754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  <a:gd name="connsiteX0" fmla="*/ 0 w 4146998"/>
                <a:gd name="connsiteY0" fmla="*/ 968061 h 1860997"/>
                <a:gd name="connsiteX1" fmla="*/ 167425 w 4146998"/>
                <a:gd name="connsiteY1" fmla="*/ 336996 h 1860997"/>
                <a:gd name="connsiteX2" fmla="*/ 347730 w 4146998"/>
                <a:gd name="connsiteY2" fmla="*/ 105177 h 1860997"/>
                <a:gd name="connsiteX3" fmla="*/ 566671 w 4146998"/>
                <a:gd name="connsiteY3" fmla="*/ 388511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  <a:gd name="connsiteX0" fmla="*/ 0 w 4146998"/>
                <a:gd name="connsiteY0" fmla="*/ 959476 h 1852412"/>
                <a:gd name="connsiteX1" fmla="*/ 347730 w 4146998"/>
                <a:gd name="connsiteY1" fmla="*/ 96592 h 1852412"/>
                <a:gd name="connsiteX2" fmla="*/ 566671 w 4146998"/>
                <a:gd name="connsiteY2" fmla="*/ 379926 h 1852412"/>
                <a:gd name="connsiteX3" fmla="*/ 695460 w 4146998"/>
                <a:gd name="connsiteY3" fmla="*/ 959476 h 1852412"/>
                <a:gd name="connsiteX4" fmla="*/ 811369 w 4146998"/>
                <a:gd name="connsiteY4" fmla="*/ 1487510 h 1852412"/>
                <a:gd name="connsiteX5" fmla="*/ 1030310 w 4146998"/>
                <a:gd name="connsiteY5" fmla="*/ 1848119 h 1852412"/>
                <a:gd name="connsiteX6" fmla="*/ 1210614 w 4146998"/>
                <a:gd name="connsiteY6" fmla="*/ 1513267 h 1852412"/>
                <a:gd name="connsiteX7" fmla="*/ 1378040 w 4146998"/>
                <a:gd name="connsiteY7" fmla="*/ 959476 h 1852412"/>
                <a:gd name="connsiteX8" fmla="*/ 1493950 w 4146998"/>
                <a:gd name="connsiteY8" fmla="*/ 405684 h 1852412"/>
                <a:gd name="connsiteX9" fmla="*/ 1725769 w 4146998"/>
                <a:gd name="connsiteY9" fmla="*/ 83713 h 1852412"/>
                <a:gd name="connsiteX10" fmla="*/ 1918952 w 4146998"/>
                <a:gd name="connsiteY10" fmla="*/ 379926 h 1852412"/>
                <a:gd name="connsiteX11" fmla="*/ 2073499 w 4146998"/>
                <a:gd name="connsiteY11" fmla="*/ 959476 h 1852412"/>
                <a:gd name="connsiteX12" fmla="*/ 2228045 w 4146998"/>
                <a:gd name="connsiteY12" fmla="*/ 1539025 h 1852412"/>
                <a:gd name="connsiteX13" fmla="*/ 2421229 w 4146998"/>
                <a:gd name="connsiteY13" fmla="*/ 1848119 h 1852412"/>
                <a:gd name="connsiteX14" fmla="*/ 2627291 w 4146998"/>
                <a:gd name="connsiteY14" fmla="*/ 1551903 h 1852412"/>
                <a:gd name="connsiteX15" fmla="*/ 2768958 w 4146998"/>
                <a:gd name="connsiteY15" fmla="*/ 959476 h 1852412"/>
                <a:gd name="connsiteX16" fmla="*/ 2910626 w 4146998"/>
                <a:gd name="connsiteY16" fmla="*/ 367047 h 1852412"/>
                <a:gd name="connsiteX17" fmla="*/ 3103809 w 4146998"/>
                <a:gd name="connsiteY17" fmla="*/ 83713 h 1852412"/>
                <a:gd name="connsiteX18" fmla="*/ 3322750 w 4146998"/>
                <a:gd name="connsiteY18" fmla="*/ 379926 h 1852412"/>
                <a:gd name="connsiteX19" fmla="*/ 3451538 w 4146998"/>
                <a:gd name="connsiteY19" fmla="*/ 959476 h 1852412"/>
                <a:gd name="connsiteX20" fmla="*/ 3606085 w 4146998"/>
                <a:gd name="connsiteY20" fmla="*/ 1564783 h 1852412"/>
                <a:gd name="connsiteX21" fmla="*/ 3799268 w 4146998"/>
                <a:gd name="connsiteY21" fmla="*/ 1848119 h 1852412"/>
                <a:gd name="connsiteX22" fmla="*/ 3992451 w 4146998"/>
                <a:gd name="connsiteY22" fmla="*/ 1564782 h 1852412"/>
                <a:gd name="connsiteX23" fmla="*/ 4146998 w 4146998"/>
                <a:gd name="connsiteY23" fmla="*/ 959476 h 1852412"/>
                <a:gd name="connsiteX0" fmla="*/ 0 w 3799268"/>
                <a:gd name="connsiteY0" fmla="*/ 96592 h 1852412"/>
                <a:gd name="connsiteX1" fmla="*/ 218941 w 3799268"/>
                <a:gd name="connsiteY1" fmla="*/ 379926 h 1852412"/>
                <a:gd name="connsiteX2" fmla="*/ 347730 w 3799268"/>
                <a:gd name="connsiteY2" fmla="*/ 959476 h 1852412"/>
                <a:gd name="connsiteX3" fmla="*/ 463639 w 3799268"/>
                <a:gd name="connsiteY3" fmla="*/ 1487510 h 1852412"/>
                <a:gd name="connsiteX4" fmla="*/ 682580 w 3799268"/>
                <a:gd name="connsiteY4" fmla="*/ 1848119 h 1852412"/>
                <a:gd name="connsiteX5" fmla="*/ 862884 w 3799268"/>
                <a:gd name="connsiteY5" fmla="*/ 1513267 h 1852412"/>
                <a:gd name="connsiteX6" fmla="*/ 1030310 w 3799268"/>
                <a:gd name="connsiteY6" fmla="*/ 959476 h 1852412"/>
                <a:gd name="connsiteX7" fmla="*/ 1146220 w 3799268"/>
                <a:gd name="connsiteY7" fmla="*/ 405684 h 1852412"/>
                <a:gd name="connsiteX8" fmla="*/ 1378039 w 3799268"/>
                <a:gd name="connsiteY8" fmla="*/ 83713 h 1852412"/>
                <a:gd name="connsiteX9" fmla="*/ 1571222 w 3799268"/>
                <a:gd name="connsiteY9" fmla="*/ 379926 h 1852412"/>
                <a:gd name="connsiteX10" fmla="*/ 1725769 w 3799268"/>
                <a:gd name="connsiteY10" fmla="*/ 959476 h 1852412"/>
                <a:gd name="connsiteX11" fmla="*/ 1880315 w 3799268"/>
                <a:gd name="connsiteY11" fmla="*/ 1539025 h 1852412"/>
                <a:gd name="connsiteX12" fmla="*/ 2073499 w 3799268"/>
                <a:gd name="connsiteY12" fmla="*/ 1848119 h 1852412"/>
                <a:gd name="connsiteX13" fmla="*/ 2279561 w 3799268"/>
                <a:gd name="connsiteY13" fmla="*/ 1551903 h 1852412"/>
                <a:gd name="connsiteX14" fmla="*/ 2421228 w 3799268"/>
                <a:gd name="connsiteY14" fmla="*/ 959476 h 1852412"/>
                <a:gd name="connsiteX15" fmla="*/ 2562896 w 3799268"/>
                <a:gd name="connsiteY15" fmla="*/ 367047 h 1852412"/>
                <a:gd name="connsiteX16" fmla="*/ 2756079 w 3799268"/>
                <a:gd name="connsiteY16" fmla="*/ 83713 h 1852412"/>
                <a:gd name="connsiteX17" fmla="*/ 2975020 w 3799268"/>
                <a:gd name="connsiteY17" fmla="*/ 379926 h 1852412"/>
                <a:gd name="connsiteX18" fmla="*/ 3103808 w 3799268"/>
                <a:gd name="connsiteY18" fmla="*/ 959476 h 1852412"/>
                <a:gd name="connsiteX19" fmla="*/ 3258355 w 3799268"/>
                <a:gd name="connsiteY19" fmla="*/ 1564783 h 1852412"/>
                <a:gd name="connsiteX20" fmla="*/ 3451538 w 3799268"/>
                <a:gd name="connsiteY20" fmla="*/ 1848119 h 1852412"/>
                <a:gd name="connsiteX21" fmla="*/ 3644721 w 3799268"/>
                <a:gd name="connsiteY21" fmla="*/ 1564782 h 1852412"/>
                <a:gd name="connsiteX22" fmla="*/ 3799268 w 3799268"/>
                <a:gd name="connsiteY22" fmla="*/ 959476 h 18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99268" h="1852412">
                  <a:moveTo>
                    <a:pt x="0" y="96592"/>
                  </a:moveTo>
                  <a:cubicBezTo>
                    <a:pt x="94445" y="0"/>
                    <a:pt x="160986" y="236112"/>
                    <a:pt x="218941" y="379926"/>
                  </a:cubicBezTo>
                  <a:cubicBezTo>
                    <a:pt x="276896" y="523740"/>
                    <a:pt x="306947" y="774879"/>
                    <a:pt x="347730" y="959476"/>
                  </a:cubicBezTo>
                  <a:cubicBezTo>
                    <a:pt x="388513" y="1144073"/>
                    <a:pt x="407831" y="1339403"/>
                    <a:pt x="463639" y="1487510"/>
                  </a:cubicBezTo>
                  <a:cubicBezTo>
                    <a:pt x="519447" y="1635617"/>
                    <a:pt x="616039" y="1843826"/>
                    <a:pt x="682580" y="1848119"/>
                  </a:cubicBezTo>
                  <a:cubicBezTo>
                    <a:pt x="749121" y="1852412"/>
                    <a:pt x="804929" y="1661374"/>
                    <a:pt x="862884" y="1513267"/>
                  </a:cubicBezTo>
                  <a:cubicBezTo>
                    <a:pt x="920839" y="1365160"/>
                    <a:pt x="983087" y="1144073"/>
                    <a:pt x="1030310" y="959476"/>
                  </a:cubicBezTo>
                  <a:cubicBezTo>
                    <a:pt x="1077533" y="774879"/>
                    <a:pt x="1088265" y="551645"/>
                    <a:pt x="1146220" y="405684"/>
                  </a:cubicBezTo>
                  <a:cubicBezTo>
                    <a:pt x="1204175" y="259724"/>
                    <a:pt x="1307205" y="88006"/>
                    <a:pt x="1378039" y="83713"/>
                  </a:cubicBezTo>
                  <a:cubicBezTo>
                    <a:pt x="1448873" y="79420"/>
                    <a:pt x="1513267" y="233966"/>
                    <a:pt x="1571222" y="379926"/>
                  </a:cubicBezTo>
                  <a:cubicBezTo>
                    <a:pt x="1629177" y="525887"/>
                    <a:pt x="1674254" y="766293"/>
                    <a:pt x="1725769" y="959476"/>
                  </a:cubicBezTo>
                  <a:cubicBezTo>
                    <a:pt x="1777285" y="1152659"/>
                    <a:pt x="1822360" y="1390918"/>
                    <a:pt x="1880315" y="1539025"/>
                  </a:cubicBezTo>
                  <a:cubicBezTo>
                    <a:pt x="1938270" y="1687132"/>
                    <a:pt x="2006958" y="1845973"/>
                    <a:pt x="2073499" y="1848119"/>
                  </a:cubicBezTo>
                  <a:cubicBezTo>
                    <a:pt x="2140040" y="1850265"/>
                    <a:pt x="2221606" y="1700010"/>
                    <a:pt x="2279561" y="1551903"/>
                  </a:cubicBezTo>
                  <a:cubicBezTo>
                    <a:pt x="2337516" y="1403796"/>
                    <a:pt x="2374006" y="1156952"/>
                    <a:pt x="2421228" y="959476"/>
                  </a:cubicBezTo>
                  <a:cubicBezTo>
                    <a:pt x="2468450" y="762000"/>
                    <a:pt x="2507088" y="513007"/>
                    <a:pt x="2562896" y="367047"/>
                  </a:cubicBezTo>
                  <a:cubicBezTo>
                    <a:pt x="2618704" y="221087"/>
                    <a:pt x="2687392" y="81567"/>
                    <a:pt x="2756079" y="83713"/>
                  </a:cubicBezTo>
                  <a:cubicBezTo>
                    <a:pt x="2824766" y="85859"/>
                    <a:pt x="2917065" y="233966"/>
                    <a:pt x="2975020" y="379926"/>
                  </a:cubicBezTo>
                  <a:cubicBezTo>
                    <a:pt x="3032975" y="525887"/>
                    <a:pt x="3056586" y="762000"/>
                    <a:pt x="3103808" y="959476"/>
                  </a:cubicBezTo>
                  <a:cubicBezTo>
                    <a:pt x="3151030" y="1156952"/>
                    <a:pt x="3200400" y="1416676"/>
                    <a:pt x="3258355" y="1564783"/>
                  </a:cubicBezTo>
                  <a:cubicBezTo>
                    <a:pt x="3316310" y="1712890"/>
                    <a:pt x="3387144" y="1848119"/>
                    <a:pt x="3451538" y="1848119"/>
                  </a:cubicBezTo>
                  <a:cubicBezTo>
                    <a:pt x="3515932" y="1848119"/>
                    <a:pt x="3586766" y="1712889"/>
                    <a:pt x="3644721" y="1564782"/>
                  </a:cubicBezTo>
                  <a:cubicBezTo>
                    <a:pt x="3702676" y="1416675"/>
                    <a:pt x="3715555" y="1204174"/>
                    <a:pt x="3799268" y="959476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812302" y="2523482"/>
              <a:ext cx="5024910" cy="1860997"/>
            </a:xfrm>
            <a:custGeom>
              <a:avLst/>
              <a:gdLst>
                <a:gd name="connsiteX0" fmla="*/ 0 w 4494727"/>
                <a:gd name="connsiteY0" fmla="*/ 875763 h 1764406"/>
                <a:gd name="connsiteX1" fmla="*/ 347730 w 4494727"/>
                <a:gd name="connsiteY1" fmla="*/ 12879 h 1764406"/>
                <a:gd name="connsiteX2" fmla="*/ 695460 w 4494727"/>
                <a:gd name="connsiteY2" fmla="*/ 875763 h 1764406"/>
                <a:gd name="connsiteX3" fmla="*/ 1030310 w 4494727"/>
                <a:gd name="connsiteY3" fmla="*/ 1764406 h 1764406"/>
                <a:gd name="connsiteX4" fmla="*/ 1378040 w 4494727"/>
                <a:gd name="connsiteY4" fmla="*/ 875763 h 1764406"/>
                <a:gd name="connsiteX5" fmla="*/ 1725769 w 4494727"/>
                <a:gd name="connsiteY5" fmla="*/ 0 h 1764406"/>
                <a:gd name="connsiteX6" fmla="*/ 2073499 w 4494727"/>
                <a:gd name="connsiteY6" fmla="*/ 875763 h 1764406"/>
                <a:gd name="connsiteX7" fmla="*/ 2421229 w 4494727"/>
                <a:gd name="connsiteY7" fmla="*/ 1764406 h 1764406"/>
                <a:gd name="connsiteX8" fmla="*/ 2768958 w 4494727"/>
                <a:gd name="connsiteY8" fmla="*/ 875763 h 1764406"/>
                <a:gd name="connsiteX9" fmla="*/ 3103809 w 4494727"/>
                <a:gd name="connsiteY9" fmla="*/ 0 h 1764406"/>
                <a:gd name="connsiteX10" fmla="*/ 3451538 w 4494727"/>
                <a:gd name="connsiteY10" fmla="*/ 875763 h 1764406"/>
                <a:gd name="connsiteX11" fmla="*/ 3799268 w 4494727"/>
                <a:gd name="connsiteY11" fmla="*/ 1764406 h 1764406"/>
                <a:gd name="connsiteX12" fmla="*/ 4146998 w 4494727"/>
                <a:gd name="connsiteY12" fmla="*/ 875763 h 1764406"/>
                <a:gd name="connsiteX13" fmla="*/ 4494727 w 4494727"/>
                <a:gd name="connsiteY13" fmla="*/ 12879 h 1764406"/>
                <a:gd name="connsiteX0" fmla="*/ 0 w 4494727"/>
                <a:gd name="connsiteY0" fmla="*/ 968061 h 1856704"/>
                <a:gd name="connsiteX1" fmla="*/ 347730 w 4494727"/>
                <a:gd name="connsiteY1" fmla="*/ 105177 h 1856704"/>
                <a:gd name="connsiteX2" fmla="*/ 489398 w 4494727"/>
                <a:gd name="connsiteY2" fmla="*/ 336997 h 1856704"/>
                <a:gd name="connsiteX3" fmla="*/ 695460 w 4494727"/>
                <a:gd name="connsiteY3" fmla="*/ 968061 h 1856704"/>
                <a:gd name="connsiteX4" fmla="*/ 1030310 w 4494727"/>
                <a:gd name="connsiteY4" fmla="*/ 1856704 h 1856704"/>
                <a:gd name="connsiteX5" fmla="*/ 1378040 w 4494727"/>
                <a:gd name="connsiteY5" fmla="*/ 968061 h 1856704"/>
                <a:gd name="connsiteX6" fmla="*/ 1725769 w 4494727"/>
                <a:gd name="connsiteY6" fmla="*/ 92298 h 1856704"/>
                <a:gd name="connsiteX7" fmla="*/ 2073499 w 4494727"/>
                <a:gd name="connsiteY7" fmla="*/ 968061 h 1856704"/>
                <a:gd name="connsiteX8" fmla="*/ 2421229 w 4494727"/>
                <a:gd name="connsiteY8" fmla="*/ 1856704 h 1856704"/>
                <a:gd name="connsiteX9" fmla="*/ 2768958 w 4494727"/>
                <a:gd name="connsiteY9" fmla="*/ 968061 h 1856704"/>
                <a:gd name="connsiteX10" fmla="*/ 3103809 w 4494727"/>
                <a:gd name="connsiteY10" fmla="*/ 92298 h 1856704"/>
                <a:gd name="connsiteX11" fmla="*/ 3451538 w 4494727"/>
                <a:gd name="connsiteY11" fmla="*/ 968061 h 1856704"/>
                <a:gd name="connsiteX12" fmla="*/ 3799268 w 4494727"/>
                <a:gd name="connsiteY12" fmla="*/ 1856704 h 1856704"/>
                <a:gd name="connsiteX13" fmla="*/ 4146998 w 4494727"/>
                <a:gd name="connsiteY13" fmla="*/ 968061 h 1856704"/>
                <a:gd name="connsiteX14" fmla="*/ 4494727 w 4494727"/>
                <a:gd name="connsiteY14" fmla="*/ 105177 h 1856704"/>
                <a:gd name="connsiteX0" fmla="*/ 0 w 4494727"/>
                <a:gd name="connsiteY0" fmla="*/ 968061 h 1856704"/>
                <a:gd name="connsiteX1" fmla="*/ 347730 w 4494727"/>
                <a:gd name="connsiteY1" fmla="*/ 105177 h 1856704"/>
                <a:gd name="connsiteX2" fmla="*/ 566671 w 4494727"/>
                <a:gd name="connsiteY2" fmla="*/ 362754 h 1856704"/>
                <a:gd name="connsiteX3" fmla="*/ 695460 w 4494727"/>
                <a:gd name="connsiteY3" fmla="*/ 968061 h 1856704"/>
                <a:gd name="connsiteX4" fmla="*/ 1030310 w 4494727"/>
                <a:gd name="connsiteY4" fmla="*/ 1856704 h 1856704"/>
                <a:gd name="connsiteX5" fmla="*/ 1378040 w 4494727"/>
                <a:gd name="connsiteY5" fmla="*/ 968061 h 1856704"/>
                <a:gd name="connsiteX6" fmla="*/ 1725769 w 4494727"/>
                <a:gd name="connsiteY6" fmla="*/ 92298 h 1856704"/>
                <a:gd name="connsiteX7" fmla="*/ 2073499 w 4494727"/>
                <a:gd name="connsiteY7" fmla="*/ 968061 h 1856704"/>
                <a:gd name="connsiteX8" fmla="*/ 2421229 w 4494727"/>
                <a:gd name="connsiteY8" fmla="*/ 1856704 h 1856704"/>
                <a:gd name="connsiteX9" fmla="*/ 2768958 w 4494727"/>
                <a:gd name="connsiteY9" fmla="*/ 968061 h 1856704"/>
                <a:gd name="connsiteX10" fmla="*/ 3103809 w 4494727"/>
                <a:gd name="connsiteY10" fmla="*/ 92298 h 1856704"/>
                <a:gd name="connsiteX11" fmla="*/ 3451538 w 4494727"/>
                <a:gd name="connsiteY11" fmla="*/ 968061 h 1856704"/>
                <a:gd name="connsiteX12" fmla="*/ 3799268 w 4494727"/>
                <a:gd name="connsiteY12" fmla="*/ 1856704 h 1856704"/>
                <a:gd name="connsiteX13" fmla="*/ 4146998 w 4494727"/>
                <a:gd name="connsiteY13" fmla="*/ 968061 h 1856704"/>
                <a:gd name="connsiteX14" fmla="*/ 4494727 w 4494727"/>
                <a:gd name="connsiteY14" fmla="*/ 105177 h 1856704"/>
                <a:gd name="connsiteX0" fmla="*/ 0 w 4494727"/>
                <a:gd name="connsiteY0" fmla="*/ 968061 h 1940417"/>
                <a:gd name="connsiteX1" fmla="*/ 347730 w 4494727"/>
                <a:gd name="connsiteY1" fmla="*/ 105177 h 1940417"/>
                <a:gd name="connsiteX2" fmla="*/ 566671 w 4494727"/>
                <a:gd name="connsiteY2" fmla="*/ 362754 h 1940417"/>
                <a:gd name="connsiteX3" fmla="*/ 695460 w 4494727"/>
                <a:gd name="connsiteY3" fmla="*/ 968061 h 1940417"/>
                <a:gd name="connsiteX4" fmla="*/ 837127 w 4494727"/>
                <a:gd name="connsiteY4" fmla="*/ 1470338 h 1940417"/>
                <a:gd name="connsiteX5" fmla="*/ 1030310 w 4494727"/>
                <a:gd name="connsiteY5" fmla="*/ 1856704 h 1940417"/>
                <a:gd name="connsiteX6" fmla="*/ 1378040 w 4494727"/>
                <a:gd name="connsiteY6" fmla="*/ 968061 h 1940417"/>
                <a:gd name="connsiteX7" fmla="*/ 1725769 w 4494727"/>
                <a:gd name="connsiteY7" fmla="*/ 92298 h 1940417"/>
                <a:gd name="connsiteX8" fmla="*/ 2073499 w 4494727"/>
                <a:gd name="connsiteY8" fmla="*/ 968061 h 1940417"/>
                <a:gd name="connsiteX9" fmla="*/ 2421229 w 4494727"/>
                <a:gd name="connsiteY9" fmla="*/ 1856704 h 1940417"/>
                <a:gd name="connsiteX10" fmla="*/ 2768958 w 4494727"/>
                <a:gd name="connsiteY10" fmla="*/ 968061 h 1940417"/>
                <a:gd name="connsiteX11" fmla="*/ 3103809 w 4494727"/>
                <a:gd name="connsiteY11" fmla="*/ 92298 h 1940417"/>
                <a:gd name="connsiteX12" fmla="*/ 3451538 w 4494727"/>
                <a:gd name="connsiteY12" fmla="*/ 968061 h 1940417"/>
                <a:gd name="connsiteX13" fmla="*/ 3799268 w 4494727"/>
                <a:gd name="connsiteY13" fmla="*/ 1856704 h 1940417"/>
                <a:gd name="connsiteX14" fmla="*/ 4146998 w 4494727"/>
                <a:gd name="connsiteY14" fmla="*/ 968061 h 1940417"/>
                <a:gd name="connsiteX15" fmla="*/ 4494727 w 4494727"/>
                <a:gd name="connsiteY15" fmla="*/ 105177 h 1940417"/>
                <a:gd name="connsiteX0" fmla="*/ 0 w 4494727"/>
                <a:gd name="connsiteY0" fmla="*/ 968061 h 1944710"/>
                <a:gd name="connsiteX1" fmla="*/ 347730 w 4494727"/>
                <a:gd name="connsiteY1" fmla="*/ 105177 h 1944710"/>
                <a:gd name="connsiteX2" fmla="*/ 566671 w 4494727"/>
                <a:gd name="connsiteY2" fmla="*/ 362754 h 1944710"/>
                <a:gd name="connsiteX3" fmla="*/ 695460 w 4494727"/>
                <a:gd name="connsiteY3" fmla="*/ 968061 h 1944710"/>
                <a:gd name="connsiteX4" fmla="*/ 811369 w 4494727"/>
                <a:gd name="connsiteY4" fmla="*/ 1496095 h 1944710"/>
                <a:gd name="connsiteX5" fmla="*/ 1030310 w 4494727"/>
                <a:gd name="connsiteY5" fmla="*/ 1856704 h 1944710"/>
                <a:gd name="connsiteX6" fmla="*/ 1378040 w 4494727"/>
                <a:gd name="connsiteY6" fmla="*/ 968061 h 1944710"/>
                <a:gd name="connsiteX7" fmla="*/ 1725769 w 4494727"/>
                <a:gd name="connsiteY7" fmla="*/ 92298 h 1944710"/>
                <a:gd name="connsiteX8" fmla="*/ 2073499 w 4494727"/>
                <a:gd name="connsiteY8" fmla="*/ 968061 h 1944710"/>
                <a:gd name="connsiteX9" fmla="*/ 2421229 w 4494727"/>
                <a:gd name="connsiteY9" fmla="*/ 1856704 h 1944710"/>
                <a:gd name="connsiteX10" fmla="*/ 2768958 w 4494727"/>
                <a:gd name="connsiteY10" fmla="*/ 968061 h 1944710"/>
                <a:gd name="connsiteX11" fmla="*/ 3103809 w 4494727"/>
                <a:gd name="connsiteY11" fmla="*/ 92298 h 1944710"/>
                <a:gd name="connsiteX12" fmla="*/ 3451538 w 4494727"/>
                <a:gd name="connsiteY12" fmla="*/ 968061 h 1944710"/>
                <a:gd name="connsiteX13" fmla="*/ 3799268 w 4494727"/>
                <a:gd name="connsiteY13" fmla="*/ 1856704 h 1944710"/>
                <a:gd name="connsiteX14" fmla="*/ 4146998 w 4494727"/>
                <a:gd name="connsiteY14" fmla="*/ 968061 h 1944710"/>
                <a:gd name="connsiteX15" fmla="*/ 4494727 w 4494727"/>
                <a:gd name="connsiteY15" fmla="*/ 105177 h 1944710"/>
                <a:gd name="connsiteX0" fmla="*/ 0 w 4494727"/>
                <a:gd name="connsiteY0" fmla="*/ 968061 h 1858850"/>
                <a:gd name="connsiteX1" fmla="*/ 347730 w 4494727"/>
                <a:gd name="connsiteY1" fmla="*/ 105177 h 1858850"/>
                <a:gd name="connsiteX2" fmla="*/ 566671 w 4494727"/>
                <a:gd name="connsiteY2" fmla="*/ 362754 h 1858850"/>
                <a:gd name="connsiteX3" fmla="*/ 695460 w 4494727"/>
                <a:gd name="connsiteY3" fmla="*/ 968061 h 1858850"/>
                <a:gd name="connsiteX4" fmla="*/ 811369 w 4494727"/>
                <a:gd name="connsiteY4" fmla="*/ 1496095 h 1858850"/>
                <a:gd name="connsiteX5" fmla="*/ 1030310 w 4494727"/>
                <a:gd name="connsiteY5" fmla="*/ 1856704 h 1858850"/>
                <a:gd name="connsiteX6" fmla="*/ 1184857 w 4494727"/>
                <a:gd name="connsiteY6" fmla="*/ 1508973 h 1858850"/>
                <a:gd name="connsiteX7" fmla="*/ 1378040 w 4494727"/>
                <a:gd name="connsiteY7" fmla="*/ 968061 h 1858850"/>
                <a:gd name="connsiteX8" fmla="*/ 1725769 w 4494727"/>
                <a:gd name="connsiteY8" fmla="*/ 92298 h 1858850"/>
                <a:gd name="connsiteX9" fmla="*/ 2073499 w 4494727"/>
                <a:gd name="connsiteY9" fmla="*/ 968061 h 1858850"/>
                <a:gd name="connsiteX10" fmla="*/ 2421229 w 4494727"/>
                <a:gd name="connsiteY10" fmla="*/ 1856704 h 1858850"/>
                <a:gd name="connsiteX11" fmla="*/ 2768958 w 4494727"/>
                <a:gd name="connsiteY11" fmla="*/ 968061 h 1858850"/>
                <a:gd name="connsiteX12" fmla="*/ 3103809 w 4494727"/>
                <a:gd name="connsiteY12" fmla="*/ 92298 h 1858850"/>
                <a:gd name="connsiteX13" fmla="*/ 3451538 w 4494727"/>
                <a:gd name="connsiteY13" fmla="*/ 968061 h 1858850"/>
                <a:gd name="connsiteX14" fmla="*/ 3799268 w 4494727"/>
                <a:gd name="connsiteY14" fmla="*/ 1856704 h 1858850"/>
                <a:gd name="connsiteX15" fmla="*/ 4146998 w 4494727"/>
                <a:gd name="connsiteY15" fmla="*/ 968061 h 1858850"/>
                <a:gd name="connsiteX16" fmla="*/ 4494727 w 4494727"/>
                <a:gd name="connsiteY16" fmla="*/ 105177 h 1858850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725769 w 4494727"/>
                <a:gd name="connsiteY8" fmla="*/ 92298 h 1860997"/>
                <a:gd name="connsiteX9" fmla="*/ 2073499 w 4494727"/>
                <a:gd name="connsiteY9" fmla="*/ 968061 h 1860997"/>
                <a:gd name="connsiteX10" fmla="*/ 2421229 w 4494727"/>
                <a:gd name="connsiteY10" fmla="*/ 1856704 h 1860997"/>
                <a:gd name="connsiteX11" fmla="*/ 2768958 w 4494727"/>
                <a:gd name="connsiteY11" fmla="*/ 968061 h 1860997"/>
                <a:gd name="connsiteX12" fmla="*/ 3103809 w 4494727"/>
                <a:gd name="connsiteY12" fmla="*/ 92298 h 1860997"/>
                <a:gd name="connsiteX13" fmla="*/ 3451538 w 4494727"/>
                <a:gd name="connsiteY13" fmla="*/ 968061 h 1860997"/>
                <a:gd name="connsiteX14" fmla="*/ 3799268 w 4494727"/>
                <a:gd name="connsiteY14" fmla="*/ 1856704 h 1860997"/>
                <a:gd name="connsiteX15" fmla="*/ 4146998 w 4494727"/>
                <a:gd name="connsiteY15" fmla="*/ 968061 h 1860997"/>
                <a:gd name="connsiteX16" fmla="*/ 4494727 w 4494727"/>
                <a:gd name="connsiteY16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545465 w 4494727"/>
                <a:gd name="connsiteY8" fmla="*/ 440027 h 1860997"/>
                <a:gd name="connsiteX9" fmla="*/ 1725769 w 4494727"/>
                <a:gd name="connsiteY9" fmla="*/ 92298 h 1860997"/>
                <a:gd name="connsiteX10" fmla="*/ 2073499 w 4494727"/>
                <a:gd name="connsiteY10" fmla="*/ 968061 h 1860997"/>
                <a:gd name="connsiteX11" fmla="*/ 2421229 w 4494727"/>
                <a:gd name="connsiteY11" fmla="*/ 1856704 h 1860997"/>
                <a:gd name="connsiteX12" fmla="*/ 2768958 w 4494727"/>
                <a:gd name="connsiteY12" fmla="*/ 968061 h 1860997"/>
                <a:gd name="connsiteX13" fmla="*/ 3103809 w 4494727"/>
                <a:gd name="connsiteY13" fmla="*/ 92298 h 1860997"/>
                <a:gd name="connsiteX14" fmla="*/ 3451538 w 4494727"/>
                <a:gd name="connsiteY14" fmla="*/ 968061 h 1860997"/>
                <a:gd name="connsiteX15" fmla="*/ 3799268 w 4494727"/>
                <a:gd name="connsiteY15" fmla="*/ 1856704 h 1860997"/>
                <a:gd name="connsiteX16" fmla="*/ 4146998 w 4494727"/>
                <a:gd name="connsiteY16" fmla="*/ 968061 h 1860997"/>
                <a:gd name="connsiteX17" fmla="*/ 4494727 w 4494727"/>
                <a:gd name="connsiteY17" fmla="*/ 105177 h 1860997"/>
                <a:gd name="connsiteX0" fmla="*/ 0 w 4494727"/>
                <a:gd name="connsiteY0" fmla="*/ 968062 h 1860998"/>
                <a:gd name="connsiteX1" fmla="*/ 347730 w 4494727"/>
                <a:gd name="connsiteY1" fmla="*/ 105178 h 1860998"/>
                <a:gd name="connsiteX2" fmla="*/ 566671 w 4494727"/>
                <a:gd name="connsiteY2" fmla="*/ 362755 h 1860998"/>
                <a:gd name="connsiteX3" fmla="*/ 695460 w 4494727"/>
                <a:gd name="connsiteY3" fmla="*/ 968062 h 1860998"/>
                <a:gd name="connsiteX4" fmla="*/ 811369 w 4494727"/>
                <a:gd name="connsiteY4" fmla="*/ 1496096 h 1860998"/>
                <a:gd name="connsiteX5" fmla="*/ 1030310 w 4494727"/>
                <a:gd name="connsiteY5" fmla="*/ 1856705 h 1860998"/>
                <a:gd name="connsiteX6" fmla="*/ 1210614 w 4494727"/>
                <a:gd name="connsiteY6" fmla="*/ 1521853 h 1860998"/>
                <a:gd name="connsiteX7" fmla="*/ 1378040 w 4494727"/>
                <a:gd name="connsiteY7" fmla="*/ 968062 h 1860998"/>
                <a:gd name="connsiteX8" fmla="*/ 1493950 w 4494727"/>
                <a:gd name="connsiteY8" fmla="*/ 414270 h 1860998"/>
                <a:gd name="connsiteX9" fmla="*/ 1725769 w 4494727"/>
                <a:gd name="connsiteY9" fmla="*/ 92299 h 1860998"/>
                <a:gd name="connsiteX10" fmla="*/ 2073499 w 4494727"/>
                <a:gd name="connsiteY10" fmla="*/ 968062 h 1860998"/>
                <a:gd name="connsiteX11" fmla="*/ 2421229 w 4494727"/>
                <a:gd name="connsiteY11" fmla="*/ 1856705 h 1860998"/>
                <a:gd name="connsiteX12" fmla="*/ 2768958 w 4494727"/>
                <a:gd name="connsiteY12" fmla="*/ 968062 h 1860998"/>
                <a:gd name="connsiteX13" fmla="*/ 3103809 w 4494727"/>
                <a:gd name="connsiteY13" fmla="*/ 92299 h 1860998"/>
                <a:gd name="connsiteX14" fmla="*/ 3451538 w 4494727"/>
                <a:gd name="connsiteY14" fmla="*/ 968062 h 1860998"/>
                <a:gd name="connsiteX15" fmla="*/ 3799268 w 4494727"/>
                <a:gd name="connsiteY15" fmla="*/ 1856705 h 1860998"/>
                <a:gd name="connsiteX16" fmla="*/ 4146998 w 4494727"/>
                <a:gd name="connsiteY16" fmla="*/ 968062 h 1860998"/>
                <a:gd name="connsiteX17" fmla="*/ 4494727 w 4494727"/>
                <a:gd name="connsiteY17" fmla="*/ 105178 h 1860998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854558 w 4494727"/>
                <a:gd name="connsiteY10" fmla="*/ 388511 h 1860997"/>
                <a:gd name="connsiteX11" fmla="*/ 2073499 w 4494727"/>
                <a:gd name="connsiteY11" fmla="*/ 968061 h 1860997"/>
                <a:gd name="connsiteX12" fmla="*/ 2421229 w 4494727"/>
                <a:gd name="connsiteY12" fmla="*/ 1856704 h 1860997"/>
                <a:gd name="connsiteX13" fmla="*/ 2768958 w 4494727"/>
                <a:gd name="connsiteY13" fmla="*/ 968061 h 1860997"/>
                <a:gd name="connsiteX14" fmla="*/ 3103809 w 4494727"/>
                <a:gd name="connsiteY14" fmla="*/ 92298 h 1860997"/>
                <a:gd name="connsiteX15" fmla="*/ 3451538 w 4494727"/>
                <a:gd name="connsiteY15" fmla="*/ 968061 h 1860997"/>
                <a:gd name="connsiteX16" fmla="*/ 3799268 w 4494727"/>
                <a:gd name="connsiteY16" fmla="*/ 1856704 h 1860997"/>
                <a:gd name="connsiteX17" fmla="*/ 4146998 w 4494727"/>
                <a:gd name="connsiteY17" fmla="*/ 968061 h 1860997"/>
                <a:gd name="connsiteX18" fmla="*/ 4494727 w 4494727"/>
                <a:gd name="connsiteY18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421229 w 4494727"/>
                <a:gd name="connsiteY12" fmla="*/ 1856704 h 1860997"/>
                <a:gd name="connsiteX13" fmla="*/ 2768958 w 4494727"/>
                <a:gd name="connsiteY13" fmla="*/ 968061 h 1860997"/>
                <a:gd name="connsiteX14" fmla="*/ 3103809 w 4494727"/>
                <a:gd name="connsiteY14" fmla="*/ 92298 h 1860997"/>
                <a:gd name="connsiteX15" fmla="*/ 3451538 w 4494727"/>
                <a:gd name="connsiteY15" fmla="*/ 968061 h 1860997"/>
                <a:gd name="connsiteX16" fmla="*/ 3799268 w 4494727"/>
                <a:gd name="connsiteY16" fmla="*/ 1856704 h 1860997"/>
                <a:gd name="connsiteX17" fmla="*/ 4146998 w 4494727"/>
                <a:gd name="connsiteY17" fmla="*/ 968061 h 1860997"/>
                <a:gd name="connsiteX18" fmla="*/ 4494727 w 4494727"/>
                <a:gd name="connsiteY18" fmla="*/ 105177 h 1860997"/>
                <a:gd name="connsiteX0" fmla="*/ 0 w 4494727"/>
                <a:gd name="connsiteY0" fmla="*/ 968061 h 1944709"/>
                <a:gd name="connsiteX1" fmla="*/ 347730 w 4494727"/>
                <a:gd name="connsiteY1" fmla="*/ 105177 h 1944709"/>
                <a:gd name="connsiteX2" fmla="*/ 566671 w 4494727"/>
                <a:gd name="connsiteY2" fmla="*/ 362754 h 1944709"/>
                <a:gd name="connsiteX3" fmla="*/ 695460 w 4494727"/>
                <a:gd name="connsiteY3" fmla="*/ 968061 h 1944709"/>
                <a:gd name="connsiteX4" fmla="*/ 811369 w 4494727"/>
                <a:gd name="connsiteY4" fmla="*/ 1496095 h 1944709"/>
                <a:gd name="connsiteX5" fmla="*/ 1030310 w 4494727"/>
                <a:gd name="connsiteY5" fmla="*/ 1856704 h 1944709"/>
                <a:gd name="connsiteX6" fmla="*/ 1210614 w 4494727"/>
                <a:gd name="connsiteY6" fmla="*/ 1521852 h 1944709"/>
                <a:gd name="connsiteX7" fmla="*/ 1378040 w 4494727"/>
                <a:gd name="connsiteY7" fmla="*/ 968061 h 1944709"/>
                <a:gd name="connsiteX8" fmla="*/ 1493950 w 4494727"/>
                <a:gd name="connsiteY8" fmla="*/ 414269 h 1944709"/>
                <a:gd name="connsiteX9" fmla="*/ 1725769 w 4494727"/>
                <a:gd name="connsiteY9" fmla="*/ 92298 h 1944709"/>
                <a:gd name="connsiteX10" fmla="*/ 1918952 w 4494727"/>
                <a:gd name="connsiteY10" fmla="*/ 388511 h 1944709"/>
                <a:gd name="connsiteX11" fmla="*/ 2073499 w 4494727"/>
                <a:gd name="connsiteY11" fmla="*/ 968061 h 1944709"/>
                <a:gd name="connsiteX12" fmla="*/ 2228045 w 4494727"/>
                <a:gd name="connsiteY12" fmla="*/ 1496094 h 1944709"/>
                <a:gd name="connsiteX13" fmla="*/ 2421229 w 4494727"/>
                <a:gd name="connsiteY13" fmla="*/ 1856704 h 1944709"/>
                <a:gd name="connsiteX14" fmla="*/ 2768958 w 4494727"/>
                <a:gd name="connsiteY14" fmla="*/ 968061 h 1944709"/>
                <a:gd name="connsiteX15" fmla="*/ 3103809 w 4494727"/>
                <a:gd name="connsiteY15" fmla="*/ 92298 h 1944709"/>
                <a:gd name="connsiteX16" fmla="*/ 3451538 w 4494727"/>
                <a:gd name="connsiteY16" fmla="*/ 968061 h 1944709"/>
                <a:gd name="connsiteX17" fmla="*/ 3799268 w 4494727"/>
                <a:gd name="connsiteY17" fmla="*/ 1856704 h 1944709"/>
                <a:gd name="connsiteX18" fmla="*/ 4146998 w 4494727"/>
                <a:gd name="connsiteY18" fmla="*/ 968061 h 1944709"/>
                <a:gd name="connsiteX19" fmla="*/ 4494727 w 4494727"/>
                <a:gd name="connsiteY19" fmla="*/ 105177 h 1944709"/>
                <a:gd name="connsiteX0" fmla="*/ 0 w 4494727"/>
                <a:gd name="connsiteY0" fmla="*/ 968061 h 1953296"/>
                <a:gd name="connsiteX1" fmla="*/ 347730 w 4494727"/>
                <a:gd name="connsiteY1" fmla="*/ 105177 h 1953296"/>
                <a:gd name="connsiteX2" fmla="*/ 566671 w 4494727"/>
                <a:gd name="connsiteY2" fmla="*/ 362754 h 1953296"/>
                <a:gd name="connsiteX3" fmla="*/ 695460 w 4494727"/>
                <a:gd name="connsiteY3" fmla="*/ 968061 h 1953296"/>
                <a:gd name="connsiteX4" fmla="*/ 811369 w 4494727"/>
                <a:gd name="connsiteY4" fmla="*/ 1496095 h 1953296"/>
                <a:gd name="connsiteX5" fmla="*/ 1030310 w 4494727"/>
                <a:gd name="connsiteY5" fmla="*/ 1856704 h 1953296"/>
                <a:gd name="connsiteX6" fmla="*/ 1210614 w 4494727"/>
                <a:gd name="connsiteY6" fmla="*/ 1521852 h 1953296"/>
                <a:gd name="connsiteX7" fmla="*/ 1378040 w 4494727"/>
                <a:gd name="connsiteY7" fmla="*/ 968061 h 1953296"/>
                <a:gd name="connsiteX8" fmla="*/ 1493950 w 4494727"/>
                <a:gd name="connsiteY8" fmla="*/ 414269 h 1953296"/>
                <a:gd name="connsiteX9" fmla="*/ 1725769 w 4494727"/>
                <a:gd name="connsiteY9" fmla="*/ 92298 h 1953296"/>
                <a:gd name="connsiteX10" fmla="*/ 1918952 w 4494727"/>
                <a:gd name="connsiteY10" fmla="*/ 388511 h 1953296"/>
                <a:gd name="connsiteX11" fmla="*/ 2073499 w 4494727"/>
                <a:gd name="connsiteY11" fmla="*/ 968061 h 1953296"/>
                <a:gd name="connsiteX12" fmla="*/ 2228045 w 4494727"/>
                <a:gd name="connsiteY12" fmla="*/ 1547610 h 1953296"/>
                <a:gd name="connsiteX13" fmla="*/ 2421229 w 4494727"/>
                <a:gd name="connsiteY13" fmla="*/ 1856704 h 1953296"/>
                <a:gd name="connsiteX14" fmla="*/ 2768958 w 4494727"/>
                <a:gd name="connsiteY14" fmla="*/ 968061 h 1953296"/>
                <a:gd name="connsiteX15" fmla="*/ 3103809 w 4494727"/>
                <a:gd name="connsiteY15" fmla="*/ 92298 h 1953296"/>
                <a:gd name="connsiteX16" fmla="*/ 3451538 w 4494727"/>
                <a:gd name="connsiteY16" fmla="*/ 968061 h 1953296"/>
                <a:gd name="connsiteX17" fmla="*/ 3799268 w 4494727"/>
                <a:gd name="connsiteY17" fmla="*/ 1856704 h 1953296"/>
                <a:gd name="connsiteX18" fmla="*/ 4146998 w 4494727"/>
                <a:gd name="connsiteY18" fmla="*/ 968061 h 1953296"/>
                <a:gd name="connsiteX19" fmla="*/ 4494727 w 4494727"/>
                <a:gd name="connsiteY19" fmla="*/ 105177 h 1953296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588654 w 4494727"/>
                <a:gd name="connsiteY14" fmla="*/ 1560488 h 1860997"/>
                <a:gd name="connsiteX15" fmla="*/ 2768958 w 4494727"/>
                <a:gd name="connsiteY15" fmla="*/ 968061 h 1860997"/>
                <a:gd name="connsiteX16" fmla="*/ 3103809 w 4494727"/>
                <a:gd name="connsiteY16" fmla="*/ 92298 h 1860997"/>
                <a:gd name="connsiteX17" fmla="*/ 3451538 w 4494727"/>
                <a:gd name="connsiteY17" fmla="*/ 968061 h 1860997"/>
                <a:gd name="connsiteX18" fmla="*/ 3799268 w 4494727"/>
                <a:gd name="connsiteY18" fmla="*/ 1856704 h 1860997"/>
                <a:gd name="connsiteX19" fmla="*/ 4146998 w 4494727"/>
                <a:gd name="connsiteY19" fmla="*/ 968061 h 1860997"/>
                <a:gd name="connsiteX20" fmla="*/ 4494727 w 4494727"/>
                <a:gd name="connsiteY20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3103809 w 4494727"/>
                <a:gd name="connsiteY16" fmla="*/ 92298 h 1860997"/>
                <a:gd name="connsiteX17" fmla="*/ 3451538 w 4494727"/>
                <a:gd name="connsiteY17" fmla="*/ 968061 h 1860997"/>
                <a:gd name="connsiteX18" fmla="*/ 3799268 w 4494727"/>
                <a:gd name="connsiteY18" fmla="*/ 1856704 h 1860997"/>
                <a:gd name="connsiteX19" fmla="*/ 4146998 w 4494727"/>
                <a:gd name="connsiteY19" fmla="*/ 968061 h 1860997"/>
                <a:gd name="connsiteX20" fmla="*/ 4494727 w 4494727"/>
                <a:gd name="connsiteY20" fmla="*/ 105177 h 1860997"/>
                <a:gd name="connsiteX0" fmla="*/ 0 w 4494727"/>
                <a:gd name="connsiteY0" fmla="*/ 974501 h 1867437"/>
                <a:gd name="connsiteX1" fmla="*/ 347730 w 4494727"/>
                <a:gd name="connsiteY1" fmla="*/ 111617 h 1867437"/>
                <a:gd name="connsiteX2" fmla="*/ 566671 w 4494727"/>
                <a:gd name="connsiteY2" fmla="*/ 369194 h 1867437"/>
                <a:gd name="connsiteX3" fmla="*/ 695460 w 4494727"/>
                <a:gd name="connsiteY3" fmla="*/ 974501 h 1867437"/>
                <a:gd name="connsiteX4" fmla="*/ 811369 w 4494727"/>
                <a:gd name="connsiteY4" fmla="*/ 1502535 h 1867437"/>
                <a:gd name="connsiteX5" fmla="*/ 1030310 w 4494727"/>
                <a:gd name="connsiteY5" fmla="*/ 1863144 h 1867437"/>
                <a:gd name="connsiteX6" fmla="*/ 1210614 w 4494727"/>
                <a:gd name="connsiteY6" fmla="*/ 1528292 h 1867437"/>
                <a:gd name="connsiteX7" fmla="*/ 1378040 w 4494727"/>
                <a:gd name="connsiteY7" fmla="*/ 974501 h 1867437"/>
                <a:gd name="connsiteX8" fmla="*/ 1493950 w 4494727"/>
                <a:gd name="connsiteY8" fmla="*/ 420709 h 1867437"/>
                <a:gd name="connsiteX9" fmla="*/ 1725769 w 4494727"/>
                <a:gd name="connsiteY9" fmla="*/ 98738 h 1867437"/>
                <a:gd name="connsiteX10" fmla="*/ 1918952 w 4494727"/>
                <a:gd name="connsiteY10" fmla="*/ 394951 h 1867437"/>
                <a:gd name="connsiteX11" fmla="*/ 2073499 w 4494727"/>
                <a:gd name="connsiteY11" fmla="*/ 974501 h 1867437"/>
                <a:gd name="connsiteX12" fmla="*/ 2228045 w 4494727"/>
                <a:gd name="connsiteY12" fmla="*/ 1554050 h 1867437"/>
                <a:gd name="connsiteX13" fmla="*/ 2421229 w 4494727"/>
                <a:gd name="connsiteY13" fmla="*/ 1863144 h 1867437"/>
                <a:gd name="connsiteX14" fmla="*/ 2627291 w 4494727"/>
                <a:gd name="connsiteY14" fmla="*/ 1566928 h 1867437"/>
                <a:gd name="connsiteX15" fmla="*/ 2768958 w 4494727"/>
                <a:gd name="connsiteY15" fmla="*/ 974501 h 1867437"/>
                <a:gd name="connsiteX16" fmla="*/ 2936383 w 4494727"/>
                <a:gd name="connsiteY16" fmla="*/ 382072 h 1867437"/>
                <a:gd name="connsiteX17" fmla="*/ 3103809 w 4494727"/>
                <a:gd name="connsiteY17" fmla="*/ 98738 h 1867437"/>
                <a:gd name="connsiteX18" fmla="*/ 3451538 w 4494727"/>
                <a:gd name="connsiteY18" fmla="*/ 974501 h 1867437"/>
                <a:gd name="connsiteX19" fmla="*/ 3799268 w 4494727"/>
                <a:gd name="connsiteY19" fmla="*/ 1863144 h 1867437"/>
                <a:gd name="connsiteX20" fmla="*/ 4146998 w 4494727"/>
                <a:gd name="connsiteY20" fmla="*/ 974501 h 1867437"/>
                <a:gd name="connsiteX21" fmla="*/ 4494727 w 4494727"/>
                <a:gd name="connsiteY21" fmla="*/ 111617 h 1867437"/>
                <a:gd name="connsiteX0" fmla="*/ 0 w 4494727"/>
                <a:gd name="connsiteY0" fmla="*/ 974501 h 1867437"/>
                <a:gd name="connsiteX1" fmla="*/ 347730 w 4494727"/>
                <a:gd name="connsiteY1" fmla="*/ 111617 h 1867437"/>
                <a:gd name="connsiteX2" fmla="*/ 566671 w 4494727"/>
                <a:gd name="connsiteY2" fmla="*/ 369194 h 1867437"/>
                <a:gd name="connsiteX3" fmla="*/ 695460 w 4494727"/>
                <a:gd name="connsiteY3" fmla="*/ 974501 h 1867437"/>
                <a:gd name="connsiteX4" fmla="*/ 811369 w 4494727"/>
                <a:gd name="connsiteY4" fmla="*/ 1502535 h 1867437"/>
                <a:gd name="connsiteX5" fmla="*/ 1030310 w 4494727"/>
                <a:gd name="connsiteY5" fmla="*/ 1863144 h 1867437"/>
                <a:gd name="connsiteX6" fmla="*/ 1210614 w 4494727"/>
                <a:gd name="connsiteY6" fmla="*/ 1528292 h 1867437"/>
                <a:gd name="connsiteX7" fmla="*/ 1378040 w 4494727"/>
                <a:gd name="connsiteY7" fmla="*/ 974501 h 1867437"/>
                <a:gd name="connsiteX8" fmla="*/ 1493950 w 4494727"/>
                <a:gd name="connsiteY8" fmla="*/ 420709 h 1867437"/>
                <a:gd name="connsiteX9" fmla="*/ 1725769 w 4494727"/>
                <a:gd name="connsiteY9" fmla="*/ 98738 h 1867437"/>
                <a:gd name="connsiteX10" fmla="*/ 1918952 w 4494727"/>
                <a:gd name="connsiteY10" fmla="*/ 394951 h 1867437"/>
                <a:gd name="connsiteX11" fmla="*/ 2073499 w 4494727"/>
                <a:gd name="connsiteY11" fmla="*/ 974501 h 1867437"/>
                <a:gd name="connsiteX12" fmla="*/ 2228045 w 4494727"/>
                <a:gd name="connsiteY12" fmla="*/ 1554050 h 1867437"/>
                <a:gd name="connsiteX13" fmla="*/ 2421229 w 4494727"/>
                <a:gd name="connsiteY13" fmla="*/ 1863144 h 1867437"/>
                <a:gd name="connsiteX14" fmla="*/ 2627291 w 4494727"/>
                <a:gd name="connsiteY14" fmla="*/ 1566928 h 1867437"/>
                <a:gd name="connsiteX15" fmla="*/ 2768958 w 4494727"/>
                <a:gd name="connsiteY15" fmla="*/ 974501 h 1867437"/>
                <a:gd name="connsiteX16" fmla="*/ 2910626 w 4494727"/>
                <a:gd name="connsiteY16" fmla="*/ 382072 h 1867437"/>
                <a:gd name="connsiteX17" fmla="*/ 3103809 w 4494727"/>
                <a:gd name="connsiteY17" fmla="*/ 98738 h 1867437"/>
                <a:gd name="connsiteX18" fmla="*/ 3451538 w 4494727"/>
                <a:gd name="connsiteY18" fmla="*/ 974501 h 1867437"/>
                <a:gd name="connsiteX19" fmla="*/ 3799268 w 4494727"/>
                <a:gd name="connsiteY19" fmla="*/ 1863144 h 1867437"/>
                <a:gd name="connsiteX20" fmla="*/ 4146998 w 4494727"/>
                <a:gd name="connsiteY20" fmla="*/ 974501 h 1867437"/>
                <a:gd name="connsiteX21" fmla="*/ 4494727 w 4494727"/>
                <a:gd name="connsiteY21" fmla="*/ 111617 h 186743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258355 w 4494727"/>
                <a:gd name="connsiteY18" fmla="*/ 388511 h 1860997"/>
                <a:gd name="connsiteX19" fmla="*/ 3451538 w 4494727"/>
                <a:gd name="connsiteY19" fmla="*/ 968061 h 1860997"/>
                <a:gd name="connsiteX20" fmla="*/ 3799268 w 4494727"/>
                <a:gd name="connsiteY20" fmla="*/ 1856704 h 1860997"/>
                <a:gd name="connsiteX21" fmla="*/ 4146998 w 4494727"/>
                <a:gd name="connsiteY21" fmla="*/ 968061 h 1860997"/>
                <a:gd name="connsiteX22" fmla="*/ 4494727 w 4494727"/>
                <a:gd name="connsiteY22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799268 w 4494727"/>
                <a:gd name="connsiteY20" fmla="*/ 1856704 h 1860997"/>
                <a:gd name="connsiteX21" fmla="*/ 4146998 w 4494727"/>
                <a:gd name="connsiteY21" fmla="*/ 968061 h 1860997"/>
                <a:gd name="connsiteX22" fmla="*/ 4494727 w 4494727"/>
                <a:gd name="connsiteY22" fmla="*/ 105177 h 1860997"/>
                <a:gd name="connsiteX0" fmla="*/ 0 w 4494727"/>
                <a:gd name="connsiteY0" fmla="*/ 968061 h 1955442"/>
                <a:gd name="connsiteX1" fmla="*/ 347730 w 4494727"/>
                <a:gd name="connsiteY1" fmla="*/ 105177 h 1955442"/>
                <a:gd name="connsiteX2" fmla="*/ 566671 w 4494727"/>
                <a:gd name="connsiteY2" fmla="*/ 362754 h 1955442"/>
                <a:gd name="connsiteX3" fmla="*/ 695460 w 4494727"/>
                <a:gd name="connsiteY3" fmla="*/ 968061 h 1955442"/>
                <a:gd name="connsiteX4" fmla="*/ 811369 w 4494727"/>
                <a:gd name="connsiteY4" fmla="*/ 1496095 h 1955442"/>
                <a:gd name="connsiteX5" fmla="*/ 1030310 w 4494727"/>
                <a:gd name="connsiteY5" fmla="*/ 1856704 h 1955442"/>
                <a:gd name="connsiteX6" fmla="*/ 1210614 w 4494727"/>
                <a:gd name="connsiteY6" fmla="*/ 1521852 h 1955442"/>
                <a:gd name="connsiteX7" fmla="*/ 1378040 w 4494727"/>
                <a:gd name="connsiteY7" fmla="*/ 968061 h 1955442"/>
                <a:gd name="connsiteX8" fmla="*/ 1493950 w 4494727"/>
                <a:gd name="connsiteY8" fmla="*/ 414269 h 1955442"/>
                <a:gd name="connsiteX9" fmla="*/ 1725769 w 4494727"/>
                <a:gd name="connsiteY9" fmla="*/ 92298 h 1955442"/>
                <a:gd name="connsiteX10" fmla="*/ 1918952 w 4494727"/>
                <a:gd name="connsiteY10" fmla="*/ 388511 h 1955442"/>
                <a:gd name="connsiteX11" fmla="*/ 2073499 w 4494727"/>
                <a:gd name="connsiteY11" fmla="*/ 968061 h 1955442"/>
                <a:gd name="connsiteX12" fmla="*/ 2228045 w 4494727"/>
                <a:gd name="connsiteY12" fmla="*/ 1547610 h 1955442"/>
                <a:gd name="connsiteX13" fmla="*/ 2421229 w 4494727"/>
                <a:gd name="connsiteY13" fmla="*/ 1856704 h 1955442"/>
                <a:gd name="connsiteX14" fmla="*/ 2627291 w 4494727"/>
                <a:gd name="connsiteY14" fmla="*/ 1560488 h 1955442"/>
                <a:gd name="connsiteX15" fmla="*/ 2768958 w 4494727"/>
                <a:gd name="connsiteY15" fmla="*/ 968061 h 1955442"/>
                <a:gd name="connsiteX16" fmla="*/ 2910626 w 4494727"/>
                <a:gd name="connsiteY16" fmla="*/ 375632 h 1955442"/>
                <a:gd name="connsiteX17" fmla="*/ 3103809 w 4494727"/>
                <a:gd name="connsiteY17" fmla="*/ 92298 h 1955442"/>
                <a:gd name="connsiteX18" fmla="*/ 3322750 w 4494727"/>
                <a:gd name="connsiteY18" fmla="*/ 388511 h 1955442"/>
                <a:gd name="connsiteX19" fmla="*/ 3451538 w 4494727"/>
                <a:gd name="connsiteY19" fmla="*/ 968061 h 1955442"/>
                <a:gd name="connsiteX20" fmla="*/ 3644721 w 4494727"/>
                <a:gd name="connsiteY20" fmla="*/ 1560489 h 1955442"/>
                <a:gd name="connsiteX21" fmla="*/ 3799268 w 4494727"/>
                <a:gd name="connsiteY21" fmla="*/ 1856704 h 1955442"/>
                <a:gd name="connsiteX22" fmla="*/ 4146998 w 4494727"/>
                <a:gd name="connsiteY22" fmla="*/ 968061 h 1955442"/>
                <a:gd name="connsiteX23" fmla="*/ 4494727 w 4494727"/>
                <a:gd name="connsiteY23" fmla="*/ 105177 h 1955442"/>
                <a:gd name="connsiteX0" fmla="*/ 0 w 4494727"/>
                <a:gd name="connsiteY0" fmla="*/ 968061 h 1957588"/>
                <a:gd name="connsiteX1" fmla="*/ 347730 w 4494727"/>
                <a:gd name="connsiteY1" fmla="*/ 105177 h 1957588"/>
                <a:gd name="connsiteX2" fmla="*/ 566671 w 4494727"/>
                <a:gd name="connsiteY2" fmla="*/ 362754 h 1957588"/>
                <a:gd name="connsiteX3" fmla="*/ 695460 w 4494727"/>
                <a:gd name="connsiteY3" fmla="*/ 968061 h 1957588"/>
                <a:gd name="connsiteX4" fmla="*/ 811369 w 4494727"/>
                <a:gd name="connsiteY4" fmla="*/ 1496095 h 1957588"/>
                <a:gd name="connsiteX5" fmla="*/ 1030310 w 4494727"/>
                <a:gd name="connsiteY5" fmla="*/ 1856704 h 1957588"/>
                <a:gd name="connsiteX6" fmla="*/ 1210614 w 4494727"/>
                <a:gd name="connsiteY6" fmla="*/ 1521852 h 1957588"/>
                <a:gd name="connsiteX7" fmla="*/ 1378040 w 4494727"/>
                <a:gd name="connsiteY7" fmla="*/ 968061 h 1957588"/>
                <a:gd name="connsiteX8" fmla="*/ 1493950 w 4494727"/>
                <a:gd name="connsiteY8" fmla="*/ 414269 h 1957588"/>
                <a:gd name="connsiteX9" fmla="*/ 1725769 w 4494727"/>
                <a:gd name="connsiteY9" fmla="*/ 92298 h 1957588"/>
                <a:gd name="connsiteX10" fmla="*/ 1918952 w 4494727"/>
                <a:gd name="connsiteY10" fmla="*/ 388511 h 1957588"/>
                <a:gd name="connsiteX11" fmla="*/ 2073499 w 4494727"/>
                <a:gd name="connsiteY11" fmla="*/ 968061 h 1957588"/>
                <a:gd name="connsiteX12" fmla="*/ 2228045 w 4494727"/>
                <a:gd name="connsiteY12" fmla="*/ 1547610 h 1957588"/>
                <a:gd name="connsiteX13" fmla="*/ 2421229 w 4494727"/>
                <a:gd name="connsiteY13" fmla="*/ 1856704 h 1957588"/>
                <a:gd name="connsiteX14" fmla="*/ 2627291 w 4494727"/>
                <a:gd name="connsiteY14" fmla="*/ 1560488 h 1957588"/>
                <a:gd name="connsiteX15" fmla="*/ 2768958 w 4494727"/>
                <a:gd name="connsiteY15" fmla="*/ 968061 h 1957588"/>
                <a:gd name="connsiteX16" fmla="*/ 2910626 w 4494727"/>
                <a:gd name="connsiteY16" fmla="*/ 375632 h 1957588"/>
                <a:gd name="connsiteX17" fmla="*/ 3103809 w 4494727"/>
                <a:gd name="connsiteY17" fmla="*/ 92298 h 1957588"/>
                <a:gd name="connsiteX18" fmla="*/ 3322750 w 4494727"/>
                <a:gd name="connsiteY18" fmla="*/ 388511 h 1957588"/>
                <a:gd name="connsiteX19" fmla="*/ 3451538 w 4494727"/>
                <a:gd name="connsiteY19" fmla="*/ 968061 h 1957588"/>
                <a:gd name="connsiteX20" fmla="*/ 3606085 w 4494727"/>
                <a:gd name="connsiteY20" fmla="*/ 1573368 h 1957588"/>
                <a:gd name="connsiteX21" fmla="*/ 3799268 w 4494727"/>
                <a:gd name="connsiteY21" fmla="*/ 1856704 h 1957588"/>
                <a:gd name="connsiteX22" fmla="*/ 4146998 w 4494727"/>
                <a:gd name="connsiteY22" fmla="*/ 968061 h 1957588"/>
                <a:gd name="connsiteX23" fmla="*/ 4494727 w 4494727"/>
                <a:gd name="connsiteY23" fmla="*/ 105177 h 1957588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606085 w 4494727"/>
                <a:gd name="connsiteY20" fmla="*/ 1573368 h 1860997"/>
                <a:gd name="connsiteX21" fmla="*/ 3799268 w 4494727"/>
                <a:gd name="connsiteY21" fmla="*/ 1856704 h 1860997"/>
                <a:gd name="connsiteX22" fmla="*/ 3940936 w 4494727"/>
                <a:gd name="connsiteY22" fmla="*/ 1573367 h 1860997"/>
                <a:gd name="connsiteX23" fmla="*/ 4146998 w 4494727"/>
                <a:gd name="connsiteY23" fmla="*/ 968061 h 1860997"/>
                <a:gd name="connsiteX24" fmla="*/ 4494727 w 4494727"/>
                <a:gd name="connsiteY24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606085 w 4494727"/>
                <a:gd name="connsiteY20" fmla="*/ 1573368 h 1860997"/>
                <a:gd name="connsiteX21" fmla="*/ 3799268 w 4494727"/>
                <a:gd name="connsiteY21" fmla="*/ 1856704 h 1860997"/>
                <a:gd name="connsiteX22" fmla="*/ 3992451 w 4494727"/>
                <a:gd name="connsiteY22" fmla="*/ 1573367 h 1860997"/>
                <a:gd name="connsiteX23" fmla="*/ 4146998 w 4494727"/>
                <a:gd name="connsiteY23" fmla="*/ 968061 h 1860997"/>
                <a:gd name="connsiteX24" fmla="*/ 4494727 w 4494727"/>
                <a:gd name="connsiteY24" fmla="*/ 105177 h 1860997"/>
                <a:gd name="connsiteX0" fmla="*/ 0 w 4146998"/>
                <a:gd name="connsiteY0" fmla="*/ 968061 h 1860997"/>
                <a:gd name="connsiteX1" fmla="*/ 347730 w 4146998"/>
                <a:gd name="connsiteY1" fmla="*/ 105177 h 1860997"/>
                <a:gd name="connsiteX2" fmla="*/ 566671 w 4146998"/>
                <a:gd name="connsiteY2" fmla="*/ 362754 h 1860997"/>
                <a:gd name="connsiteX3" fmla="*/ 695460 w 4146998"/>
                <a:gd name="connsiteY3" fmla="*/ 968061 h 1860997"/>
                <a:gd name="connsiteX4" fmla="*/ 811369 w 4146998"/>
                <a:gd name="connsiteY4" fmla="*/ 1496095 h 1860997"/>
                <a:gd name="connsiteX5" fmla="*/ 1030310 w 4146998"/>
                <a:gd name="connsiteY5" fmla="*/ 1856704 h 1860997"/>
                <a:gd name="connsiteX6" fmla="*/ 1210614 w 4146998"/>
                <a:gd name="connsiteY6" fmla="*/ 1521852 h 1860997"/>
                <a:gd name="connsiteX7" fmla="*/ 1378040 w 4146998"/>
                <a:gd name="connsiteY7" fmla="*/ 968061 h 1860997"/>
                <a:gd name="connsiteX8" fmla="*/ 1493950 w 4146998"/>
                <a:gd name="connsiteY8" fmla="*/ 414269 h 1860997"/>
                <a:gd name="connsiteX9" fmla="*/ 1725769 w 4146998"/>
                <a:gd name="connsiteY9" fmla="*/ 92298 h 1860997"/>
                <a:gd name="connsiteX10" fmla="*/ 1918952 w 4146998"/>
                <a:gd name="connsiteY10" fmla="*/ 388511 h 1860997"/>
                <a:gd name="connsiteX11" fmla="*/ 2073499 w 4146998"/>
                <a:gd name="connsiteY11" fmla="*/ 968061 h 1860997"/>
                <a:gd name="connsiteX12" fmla="*/ 2228045 w 4146998"/>
                <a:gd name="connsiteY12" fmla="*/ 1547610 h 1860997"/>
                <a:gd name="connsiteX13" fmla="*/ 2421229 w 4146998"/>
                <a:gd name="connsiteY13" fmla="*/ 1856704 h 1860997"/>
                <a:gd name="connsiteX14" fmla="*/ 2627291 w 4146998"/>
                <a:gd name="connsiteY14" fmla="*/ 1560488 h 1860997"/>
                <a:gd name="connsiteX15" fmla="*/ 2768958 w 4146998"/>
                <a:gd name="connsiteY15" fmla="*/ 968061 h 1860997"/>
                <a:gd name="connsiteX16" fmla="*/ 2910626 w 4146998"/>
                <a:gd name="connsiteY16" fmla="*/ 375632 h 1860997"/>
                <a:gd name="connsiteX17" fmla="*/ 3103809 w 4146998"/>
                <a:gd name="connsiteY17" fmla="*/ 92298 h 1860997"/>
                <a:gd name="connsiteX18" fmla="*/ 3322750 w 4146998"/>
                <a:gd name="connsiteY18" fmla="*/ 388511 h 1860997"/>
                <a:gd name="connsiteX19" fmla="*/ 3451538 w 4146998"/>
                <a:gd name="connsiteY19" fmla="*/ 968061 h 1860997"/>
                <a:gd name="connsiteX20" fmla="*/ 3606085 w 4146998"/>
                <a:gd name="connsiteY20" fmla="*/ 1573368 h 1860997"/>
                <a:gd name="connsiteX21" fmla="*/ 3799268 w 4146998"/>
                <a:gd name="connsiteY21" fmla="*/ 1856704 h 1860997"/>
                <a:gd name="connsiteX22" fmla="*/ 3992451 w 4146998"/>
                <a:gd name="connsiteY22" fmla="*/ 1573367 h 1860997"/>
                <a:gd name="connsiteX23" fmla="*/ 4146998 w 4146998"/>
                <a:gd name="connsiteY23" fmla="*/ 968061 h 1860997"/>
                <a:gd name="connsiteX0" fmla="*/ 0 w 4146998"/>
                <a:gd name="connsiteY0" fmla="*/ 968061 h 1860997"/>
                <a:gd name="connsiteX1" fmla="*/ 206062 w 4146998"/>
                <a:gd name="connsiteY1" fmla="*/ 349875 h 1860997"/>
                <a:gd name="connsiteX2" fmla="*/ 347730 w 4146998"/>
                <a:gd name="connsiteY2" fmla="*/ 105177 h 1860997"/>
                <a:gd name="connsiteX3" fmla="*/ 566671 w 4146998"/>
                <a:gd name="connsiteY3" fmla="*/ 362754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  <a:gd name="connsiteX0" fmla="*/ 0 w 4146998"/>
                <a:gd name="connsiteY0" fmla="*/ 968061 h 1860997"/>
                <a:gd name="connsiteX1" fmla="*/ 167425 w 4146998"/>
                <a:gd name="connsiteY1" fmla="*/ 336996 h 1860997"/>
                <a:gd name="connsiteX2" fmla="*/ 347730 w 4146998"/>
                <a:gd name="connsiteY2" fmla="*/ 105177 h 1860997"/>
                <a:gd name="connsiteX3" fmla="*/ 566671 w 4146998"/>
                <a:gd name="connsiteY3" fmla="*/ 362754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  <a:gd name="connsiteX0" fmla="*/ 0 w 4146998"/>
                <a:gd name="connsiteY0" fmla="*/ 968061 h 1860997"/>
                <a:gd name="connsiteX1" fmla="*/ 167425 w 4146998"/>
                <a:gd name="connsiteY1" fmla="*/ 336996 h 1860997"/>
                <a:gd name="connsiteX2" fmla="*/ 347730 w 4146998"/>
                <a:gd name="connsiteY2" fmla="*/ 105177 h 1860997"/>
                <a:gd name="connsiteX3" fmla="*/ 566671 w 4146998"/>
                <a:gd name="connsiteY3" fmla="*/ 388511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46998" h="1860997">
                  <a:moveTo>
                    <a:pt x="0" y="968061"/>
                  </a:moveTo>
                  <a:cubicBezTo>
                    <a:pt x="34344" y="865030"/>
                    <a:pt x="109470" y="480810"/>
                    <a:pt x="167425" y="336996"/>
                  </a:cubicBezTo>
                  <a:cubicBezTo>
                    <a:pt x="225380" y="193182"/>
                    <a:pt x="287629" y="103031"/>
                    <a:pt x="347730" y="105177"/>
                  </a:cubicBezTo>
                  <a:cubicBezTo>
                    <a:pt x="429296" y="0"/>
                    <a:pt x="508716" y="244697"/>
                    <a:pt x="566671" y="388511"/>
                  </a:cubicBezTo>
                  <a:cubicBezTo>
                    <a:pt x="624626" y="532325"/>
                    <a:pt x="654677" y="783464"/>
                    <a:pt x="695460" y="968061"/>
                  </a:cubicBezTo>
                  <a:cubicBezTo>
                    <a:pt x="736243" y="1152658"/>
                    <a:pt x="755561" y="1347988"/>
                    <a:pt x="811369" y="1496095"/>
                  </a:cubicBezTo>
                  <a:cubicBezTo>
                    <a:pt x="867177" y="1644202"/>
                    <a:pt x="963769" y="1852411"/>
                    <a:pt x="1030310" y="1856704"/>
                  </a:cubicBezTo>
                  <a:cubicBezTo>
                    <a:pt x="1096851" y="1860997"/>
                    <a:pt x="1152659" y="1669959"/>
                    <a:pt x="1210614" y="1521852"/>
                  </a:cubicBezTo>
                  <a:cubicBezTo>
                    <a:pt x="1268569" y="1373745"/>
                    <a:pt x="1330817" y="1152658"/>
                    <a:pt x="1378040" y="968061"/>
                  </a:cubicBezTo>
                  <a:cubicBezTo>
                    <a:pt x="1425263" y="783464"/>
                    <a:pt x="1435995" y="560230"/>
                    <a:pt x="1493950" y="414269"/>
                  </a:cubicBezTo>
                  <a:cubicBezTo>
                    <a:pt x="1551905" y="268309"/>
                    <a:pt x="1654935" y="96591"/>
                    <a:pt x="1725769" y="92298"/>
                  </a:cubicBezTo>
                  <a:cubicBezTo>
                    <a:pt x="1796603" y="88005"/>
                    <a:pt x="1860997" y="242551"/>
                    <a:pt x="1918952" y="388511"/>
                  </a:cubicBezTo>
                  <a:cubicBezTo>
                    <a:pt x="1976907" y="534472"/>
                    <a:pt x="2021984" y="774878"/>
                    <a:pt x="2073499" y="968061"/>
                  </a:cubicBezTo>
                  <a:cubicBezTo>
                    <a:pt x="2125015" y="1161244"/>
                    <a:pt x="2170090" y="1399503"/>
                    <a:pt x="2228045" y="1547610"/>
                  </a:cubicBezTo>
                  <a:cubicBezTo>
                    <a:pt x="2286000" y="1695717"/>
                    <a:pt x="2354688" y="1854558"/>
                    <a:pt x="2421229" y="1856704"/>
                  </a:cubicBezTo>
                  <a:cubicBezTo>
                    <a:pt x="2487770" y="1858850"/>
                    <a:pt x="2569336" y="1708595"/>
                    <a:pt x="2627291" y="1560488"/>
                  </a:cubicBezTo>
                  <a:cubicBezTo>
                    <a:pt x="2685246" y="1412381"/>
                    <a:pt x="2721736" y="1165537"/>
                    <a:pt x="2768958" y="968061"/>
                  </a:cubicBezTo>
                  <a:cubicBezTo>
                    <a:pt x="2816180" y="770585"/>
                    <a:pt x="2854818" y="521592"/>
                    <a:pt x="2910626" y="375632"/>
                  </a:cubicBezTo>
                  <a:cubicBezTo>
                    <a:pt x="2966434" y="229672"/>
                    <a:pt x="3035122" y="90152"/>
                    <a:pt x="3103809" y="92298"/>
                  </a:cubicBezTo>
                  <a:cubicBezTo>
                    <a:pt x="3172496" y="94444"/>
                    <a:pt x="3264795" y="242551"/>
                    <a:pt x="3322750" y="388511"/>
                  </a:cubicBezTo>
                  <a:cubicBezTo>
                    <a:pt x="3380705" y="534472"/>
                    <a:pt x="3404316" y="770585"/>
                    <a:pt x="3451538" y="968061"/>
                  </a:cubicBezTo>
                  <a:cubicBezTo>
                    <a:pt x="3498760" y="1165537"/>
                    <a:pt x="3548130" y="1425261"/>
                    <a:pt x="3606085" y="1573368"/>
                  </a:cubicBezTo>
                  <a:cubicBezTo>
                    <a:pt x="3664040" y="1721475"/>
                    <a:pt x="3734874" y="1856704"/>
                    <a:pt x="3799268" y="1856704"/>
                  </a:cubicBezTo>
                  <a:cubicBezTo>
                    <a:pt x="3863662" y="1856704"/>
                    <a:pt x="3934496" y="1721474"/>
                    <a:pt x="3992451" y="1573367"/>
                  </a:cubicBezTo>
                  <a:cubicBezTo>
                    <a:pt x="4050406" y="1425260"/>
                    <a:pt x="4063285" y="1212759"/>
                    <a:pt x="4146998" y="968061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236231" y="2523482"/>
              <a:ext cx="5024910" cy="1860997"/>
            </a:xfrm>
            <a:custGeom>
              <a:avLst/>
              <a:gdLst>
                <a:gd name="connsiteX0" fmla="*/ 0 w 4494727"/>
                <a:gd name="connsiteY0" fmla="*/ 875763 h 1764406"/>
                <a:gd name="connsiteX1" fmla="*/ 347730 w 4494727"/>
                <a:gd name="connsiteY1" fmla="*/ 12879 h 1764406"/>
                <a:gd name="connsiteX2" fmla="*/ 695460 w 4494727"/>
                <a:gd name="connsiteY2" fmla="*/ 875763 h 1764406"/>
                <a:gd name="connsiteX3" fmla="*/ 1030310 w 4494727"/>
                <a:gd name="connsiteY3" fmla="*/ 1764406 h 1764406"/>
                <a:gd name="connsiteX4" fmla="*/ 1378040 w 4494727"/>
                <a:gd name="connsiteY4" fmla="*/ 875763 h 1764406"/>
                <a:gd name="connsiteX5" fmla="*/ 1725769 w 4494727"/>
                <a:gd name="connsiteY5" fmla="*/ 0 h 1764406"/>
                <a:gd name="connsiteX6" fmla="*/ 2073499 w 4494727"/>
                <a:gd name="connsiteY6" fmla="*/ 875763 h 1764406"/>
                <a:gd name="connsiteX7" fmla="*/ 2421229 w 4494727"/>
                <a:gd name="connsiteY7" fmla="*/ 1764406 h 1764406"/>
                <a:gd name="connsiteX8" fmla="*/ 2768958 w 4494727"/>
                <a:gd name="connsiteY8" fmla="*/ 875763 h 1764406"/>
                <a:gd name="connsiteX9" fmla="*/ 3103809 w 4494727"/>
                <a:gd name="connsiteY9" fmla="*/ 0 h 1764406"/>
                <a:gd name="connsiteX10" fmla="*/ 3451538 w 4494727"/>
                <a:gd name="connsiteY10" fmla="*/ 875763 h 1764406"/>
                <a:gd name="connsiteX11" fmla="*/ 3799268 w 4494727"/>
                <a:gd name="connsiteY11" fmla="*/ 1764406 h 1764406"/>
                <a:gd name="connsiteX12" fmla="*/ 4146998 w 4494727"/>
                <a:gd name="connsiteY12" fmla="*/ 875763 h 1764406"/>
                <a:gd name="connsiteX13" fmla="*/ 4494727 w 4494727"/>
                <a:gd name="connsiteY13" fmla="*/ 12879 h 1764406"/>
                <a:gd name="connsiteX0" fmla="*/ 0 w 4494727"/>
                <a:gd name="connsiteY0" fmla="*/ 968061 h 1856704"/>
                <a:gd name="connsiteX1" fmla="*/ 347730 w 4494727"/>
                <a:gd name="connsiteY1" fmla="*/ 105177 h 1856704"/>
                <a:gd name="connsiteX2" fmla="*/ 489398 w 4494727"/>
                <a:gd name="connsiteY2" fmla="*/ 336997 h 1856704"/>
                <a:gd name="connsiteX3" fmla="*/ 695460 w 4494727"/>
                <a:gd name="connsiteY3" fmla="*/ 968061 h 1856704"/>
                <a:gd name="connsiteX4" fmla="*/ 1030310 w 4494727"/>
                <a:gd name="connsiteY4" fmla="*/ 1856704 h 1856704"/>
                <a:gd name="connsiteX5" fmla="*/ 1378040 w 4494727"/>
                <a:gd name="connsiteY5" fmla="*/ 968061 h 1856704"/>
                <a:gd name="connsiteX6" fmla="*/ 1725769 w 4494727"/>
                <a:gd name="connsiteY6" fmla="*/ 92298 h 1856704"/>
                <a:gd name="connsiteX7" fmla="*/ 2073499 w 4494727"/>
                <a:gd name="connsiteY7" fmla="*/ 968061 h 1856704"/>
                <a:gd name="connsiteX8" fmla="*/ 2421229 w 4494727"/>
                <a:gd name="connsiteY8" fmla="*/ 1856704 h 1856704"/>
                <a:gd name="connsiteX9" fmla="*/ 2768958 w 4494727"/>
                <a:gd name="connsiteY9" fmla="*/ 968061 h 1856704"/>
                <a:gd name="connsiteX10" fmla="*/ 3103809 w 4494727"/>
                <a:gd name="connsiteY10" fmla="*/ 92298 h 1856704"/>
                <a:gd name="connsiteX11" fmla="*/ 3451538 w 4494727"/>
                <a:gd name="connsiteY11" fmla="*/ 968061 h 1856704"/>
                <a:gd name="connsiteX12" fmla="*/ 3799268 w 4494727"/>
                <a:gd name="connsiteY12" fmla="*/ 1856704 h 1856704"/>
                <a:gd name="connsiteX13" fmla="*/ 4146998 w 4494727"/>
                <a:gd name="connsiteY13" fmla="*/ 968061 h 1856704"/>
                <a:gd name="connsiteX14" fmla="*/ 4494727 w 4494727"/>
                <a:gd name="connsiteY14" fmla="*/ 105177 h 1856704"/>
                <a:gd name="connsiteX0" fmla="*/ 0 w 4494727"/>
                <a:gd name="connsiteY0" fmla="*/ 968061 h 1856704"/>
                <a:gd name="connsiteX1" fmla="*/ 347730 w 4494727"/>
                <a:gd name="connsiteY1" fmla="*/ 105177 h 1856704"/>
                <a:gd name="connsiteX2" fmla="*/ 566671 w 4494727"/>
                <a:gd name="connsiteY2" fmla="*/ 362754 h 1856704"/>
                <a:gd name="connsiteX3" fmla="*/ 695460 w 4494727"/>
                <a:gd name="connsiteY3" fmla="*/ 968061 h 1856704"/>
                <a:gd name="connsiteX4" fmla="*/ 1030310 w 4494727"/>
                <a:gd name="connsiteY4" fmla="*/ 1856704 h 1856704"/>
                <a:gd name="connsiteX5" fmla="*/ 1378040 w 4494727"/>
                <a:gd name="connsiteY5" fmla="*/ 968061 h 1856704"/>
                <a:gd name="connsiteX6" fmla="*/ 1725769 w 4494727"/>
                <a:gd name="connsiteY6" fmla="*/ 92298 h 1856704"/>
                <a:gd name="connsiteX7" fmla="*/ 2073499 w 4494727"/>
                <a:gd name="connsiteY7" fmla="*/ 968061 h 1856704"/>
                <a:gd name="connsiteX8" fmla="*/ 2421229 w 4494727"/>
                <a:gd name="connsiteY8" fmla="*/ 1856704 h 1856704"/>
                <a:gd name="connsiteX9" fmla="*/ 2768958 w 4494727"/>
                <a:gd name="connsiteY9" fmla="*/ 968061 h 1856704"/>
                <a:gd name="connsiteX10" fmla="*/ 3103809 w 4494727"/>
                <a:gd name="connsiteY10" fmla="*/ 92298 h 1856704"/>
                <a:gd name="connsiteX11" fmla="*/ 3451538 w 4494727"/>
                <a:gd name="connsiteY11" fmla="*/ 968061 h 1856704"/>
                <a:gd name="connsiteX12" fmla="*/ 3799268 w 4494727"/>
                <a:gd name="connsiteY12" fmla="*/ 1856704 h 1856704"/>
                <a:gd name="connsiteX13" fmla="*/ 4146998 w 4494727"/>
                <a:gd name="connsiteY13" fmla="*/ 968061 h 1856704"/>
                <a:gd name="connsiteX14" fmla="*/ 4494727 w 4494727"/>
                <a:gd name="connsiteY14" fmla="*/ 105177 h 1856704"/>
                <a:gd name="connsiteX0" fmla="*/ 0 w 4494727"/>
                <a:gd name="connsiteY0" fmla="*/ 968061 h 1940417"/>
                <a:gd name="connsiteX1" fmla="*/ 347730 w 4494727"/>
                <a:gd name="connsiteY1" fmla="*/ 105177 h 1940417"/>
                <a:gd name="connsiteX2" fmla="*/ 566671 w 4494727"/>
                <a:gd name="connsiteY2" fmla="*/ 362754 h 1940417"/>
                <a:gd name="connsiteX3" fmla="*/ 695460 w 4494727"/>
                <a:gd name="connsiteY3" fmla="*/ 968061 h 1940417"/>
                <a:gd name="connsiteX4" fmla="*/ 837127 w 4494727"/>
                <a:gd name="connsiteY4" fmla="*/ 1470338 h 1940417"/>
                <a:gd name="connsiteX5" fmla="*/ 1030310 w 4494727"/>
                <a:gd name="connsiteY5" fmla="*/ 1856704 h 1940417"/>
                <a:gd name="connsiteX6" fmla="*/ 1378040 w 4494727"/>
                <a:gd name="connsiteY6" fmla="*/ 968061 h 1940417"/>
                <a:gd name="connsiteX7" fmla="*/ 1725769 w 4494727"/>
                <a:gd name="connsiteY7" fmla="*/ 92298 h 1940417"/>
                <a:gd name="connsiteX8" fmla="*/ 2073499 w 4494727"/>
                <a:gd name="connsiteY8" fmla="*/ 968061 h 1940417"/>
                <a:gd name="connsiteX9" fmla="*/ 2421229 w 4494727"/>
                <a:gd name="connsiteY9" fmla="*/ 1856704 h 1940417"/>
                <a:gd name="connsiteX10" fmla="*/ 2768958 w 4494727"/>
                <a:gd name="connsiteY10" fmla="*/ 968061 h 1940417"/>
                <a:gd name="connsiteX11" fmla="*/ 3103809 w 4494727"/>
                <a:gd name="connsiteY11" fmla="*/ 92298 h 1940417"/>
                <a:gd name="connsiteX12" fmla="*/ 3451538 w 4494727"/>
                <a:gd name="connsiteY12" fmla="*/ 968061 h 1940417"/>
                <a:gd name="connsiteX13" fmla="*/ 3799268 w 4494727"/>
                <a:gd name="connsiteY13" fmla="*/ 1856704 h 1940417"/>
                <a:gd name="connsiteX14" fmla="*/ 4146998 w 4494727"/>
                <a:gd name="connsiteY14" fmla="*/ 968061 h 1940417"/>
                <a:gd name="connsiteX15" fmla="*/ 4494727 w 4494727"/>
                <a:gd name="connsiteY15" fmla="*/ 105177 h 1940417"/>
                <a:gd name="connsiteX0" fmla="*/ 0 w 4494727"/>
                <a:gd name="connsiteY0" fmla="*/ 968061 h 1944710"/>
                <a:gd name="connsiteX1" fmla="*/ 347730 w 4494727"/>
                <a:gd name="connsiteY1" fmla="*/ 105177 h 1944710"/>
                <a:gd name="connsiteX2" fmla="*/ 566671 w 4494727"/>
                <a:gd name="connsiteY2" fmla="*/ 362754 h 1944710"/>
                <a:gd name="connsiteX3" fmla="*/ 695460 w 4494727"/>
                <a:gd name="connsiteY3" fmla="*/ 968061 h 1944710"/>
                <a:gd name="connsiteX4" fmla="*/ 811369 w 4494727"/>
                <a:gd name="connsiteY4" fmla="*/ 1496095 h 1944710"/>
                <a:gd name="connsiteX5" fmla="*/ 1030310 w 4494727"/>
                <a:gd name="connsiteY5" fmla="*/ 1856704 h 1944710"/>
                <a:gd name="connsiteX6" fmla="*/ 1378040 w 4494727"/>
                <a:gd name="connsiteY6" fmla="*/ 968061 h 1944710"/>
                <a:gd name="connsiteX7" fmla="*/ 1725769 w 4494727"/>
                <a:gd name="connsiteY7" fmla="*/ 92298 h 1944710"/>
                <a:gd name="connsiteX8" fmla="*/ 2073499 w 4494727"/>
                <a:gd name="connsiteY8" fmla="*/ 968061 h 1944710"/>
                <a:gd name="connsiteX9" fmla="*/ 2421229 w 4494727"/>
                <a:gd name="connsiteY9" fmla="*/ 1856704 h 1944710"/>
                <a:gd name="connsiteX10" fmla="*/ 2768958 w 4494727"/>
                <a:gd name="connsiteY10" fmla="*/ 968061 h 1944710"/>
                <a:gd name="connsiteX11" fmla="*/ 3103809 w 4494727"/>
                <a:gd name="connsiteY11" fmla="*/ 92298 h 1944710"/>
                <a:gd name="connsiteX12" fmla="*/ 3451538 w 4494727"/>
                <a:gd name="connsiteY12" fmla="*/ 968061 h 1944710"/>
                <a:gd name="connsiteX13" fmla="*/ 3799268 w 4494727"/>
                <a:gd name="connsiteY13" fmla="*/ 1856704 h 1944710"/>
                <a:gd name="connsiteX14" fmla="*/ 4146998 w 4494727"/>
                <a:gd name="connsiteY14" fmla="*/ 968061 h 1944710"/>
                <a:gd name="connsiteX15" fmla="*/ 4494727 w 4494727"/>
                <a:gd name="connsiteY15" fmla="*/ 105177 h 1944710"/>
                <a:gd name="connsiteX0" fmla="*/ 0 w 4494727"/>
                <a:gd name="connsiteY0" fmla="*/ 968061 h 1858850"/>
                <a:gd name="connsiteX1" fmla="*/ 347730 w 4494727"/>
                <a:gd name="connsiteY1" fmla="*/ 105177 h 1858850"/>
                <a:gd name="connsiteX2" fmla="*/ 566671 w 4494727"/>
                <a:gd name="connsiteY2" fmla="*/ 362754 h 1858850"/>
                <a:gd name="connsiteX3" fmla="*/ 695460 w 4494727"/>
                <a:gd name="connsiteY3" fmla="*/ 968061 h 1858850"/>
                <a:gd name="connsiteX4" fmla="*/ 811369 w 4494727"/>
                <a:gd name="connsiteY4" fmla="*/ 1496095 h 1858850"/>
                <a:gd name="connsiteX5" fmla="*/ 1030310 w 4494727"/>
                <a:gd name="connsiteY5" fmla="*/ 1856704 h 1858850"/>
                <a:gd name="connsiteX6" fmla="*/ 1184857 w 4494727"/>
                <a:gd name="connsiteY6" fmla="*/ 1508973 h 1858850"/>
                <a:gd name="connsiteX7" fmla="*/ 1378040 w 4494727"/>
                <a:gd name="connsiteY7" fmla="*/ 968061 h 1858850"/>
                <a:gd name="connsiteX8" fmla="*/ 1725769 w 4494727"/>
                <a:gd name="connsiteY8" fmla="*/ 92298 h 1858850"/>
                <a:gd name="connsiteX9" fmla="*/ 2073499 w 4494727"/>
                <a:gd name="connsiteY9" fmla="*/ 968061 h 1858850"/>
                <a:gd name="connsiteX10" fmla="*/ 2421229 w 4494727"/>
                <a:gd name="connsiteY10" fmla="*/ 1856704 h 1858850"/>
                <a:gd name="connsiteX11" fmla="*/ 2768958 w 4494727"/>
                <a:gd name="connsiteY11" fmla="*/ 968061 h 1858850"/>
                <a:gd name="connsiteX12" fmla="*/ 3103809 w 4494727"/>
                <a:gd name="connsiteY12" fmla="*/ 92298 h 1858850"/>
                <a:gd name="connsiteX13" fmla="*/ 3451538 w 4494727"/>
                <a:gd name="connsiteY13" fmla="*/ 968061 h 1858850"/>
                <a:gd name="connsiteX14" fmla="*/ 3799268 w 4494727"/>
                <a:gd name="connsiteY14" fmla="*/ 1856704 h 1858850"/>
                <a:gd name="connsiteX15" fmla="*/ 4146998 w 4494727"/>
                <a:gd name="connsiteY15" fmla="*/ 968061 h 1858850"/>
                <a:gd name="connsiteX16" fmla="*/ 4494727 w 4494727"/>
                <a:gd name="connsiteY16" fmla="*/ 105177 h 1858850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725769 w 4494727"/>
                <a:gd name="connsiteY8" fmla="*/ 92298 h 1860997"/>
                <a:gd name="connsiteX9" fmla="*/ 2073499 w 4494727"/>
                <a:gd name="connsiteY9" fmla="*/ 968061 h 1860997"/>
                <a:gd name="connsiteX10" fmla="*/ 2421229 w 4494727"/>
                <a:gd name="connsiteY10" fmla="*/ 1856704 h 1860997"/>
                <a:gd name="connsiteX11" fmla="*/ 2768958 w 4494727"/>
                <a:gd name="connsiteY11" fmla="*/ 968061 h 1860997"/>
                <a:gd name="connsiteX12" fmla="*/ 3103809 w 4494727"/>
                <a:gd name="connsiteY12" fmla="*/ 92298 h 1860997"/>
                <a:gd name="connsiteX13" fmla="*/ 3451538 w 4494727"/>
                <a:gd name="connsiteY13" fmla="*/ 968061 h 1860997"/>
                <a:gd name="connsiteX14" fmla="*/ 3799268 w 4494727"/>
                <a:gd name="connsiteY14" fmla="*/ 1856704 h 1860997"/>
                <a:gd name="connsiteX15" fmla="*/ 4146998 w 4494727"/>
                <a:gd name="connsiteY15" fmla="*/ 968061 h 1860997"/>
                <a:gd name="connsiteX16" fmla="*/ 4494727 w 4494727"/>
                <a:gd name="connsiteY16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545465 w 4494727"/>
                <a:gd name="connsiteY8" fmla="*/ 440027 h 1860997"/>
                <a:gd name="connsiteX9" fmla="*/ 1725769 w 4494727"/>
                <a:gd name="connsiteY9" fmla="*/ 92298 h 1860997"/>
                <a:gd name="connsiteX10" fmla="*/ 2073499 w 4494727"/>
                <a:gd name="connsiteY10" fmla="*/ 968061 h 1860997"/>
                <a:gd name="connsiteX11" fmla="*/ 2421229 w 4494727"/>
                <a:gd name="connsiteY11" fmla="*/ 1856704 h 1860997"/>
                <a:gd name="connsiteX12" fmla="*/ 2768958 w 4494727"/>
                <a:gd name="connsiteY12" fmla="*/ 968061 h 1860997"/>
                <a:gd name="connsiteX13" fmla="*/ 3103809 w 4494727"/>
                <a:gd name="connsiteY13" fmla="*/ 92298 h 1860997"/>
                <a:gd name="connsiteX14" fmla="*/ 3451538 w 4494727"/>
                <a:gd name="connsiteY14" fmla="*/ 968061 h 1860997"/>
                <a:gd name="connsiteX15" fmla="*/ 3799268 w 4494727"/>
                <a:gd name="connsiteY15" fmla="*/ 1856704 h 1860997"/>
                <a:gd name="connsiteX16" fmla="*/ 4146998 w 4494727"/>
                <a:gd name="connsiteY16" fmla="*/ 968061 h 1860997"/>
                <a:gd name="connsiteX17" fmla="*/ 4494727 w 4494727"/>
                <a:gd name="connsiteY17" fmla="*/ 105177 h 1860997"/>
                <a:gd name="connsiteX0" fmla="*/ 0 w 4494727"/>
                <a:gd name="connsiteY0" fmla="*/ 968062 h 1860998"/>
                <a:gd name="connsiteX1" fmla="*/ 347730 w 4494727"/>
                <a:gd name="connsiteY1" fmla="*/ 105178 h 1860998"/>
                <a:gd name="connsiteX2" fmla="*/ 566671 w 4494727"/>
                <a:gd name="connsiteY2" fmla="*/ 362755 h 1860998"/>
                <a:gd name="connsiteX3" fmla="*/ 695460 w 4494727"/>
                <a:gd name="connsiteY3" fmla="*/ 968062 h 1860998"/>
                <a:gd name="connsiteX4" fmla="*/ 811369 w 4494727"/>
                <a:gd name="connsiteY4" fmla="*/ 1496096 h 1860998"/>
                <a:gd name="connsiteX5" fmla="*/ 1030310 w 4494727"/>
                <a:gd name="connsiteY5" fmla="*/ 1856705 h 1860998"/>
                <a:gd name="connsiteX6" fmla="*/ 1210614 w 4494727"/>
                <a:gd name="connsiteY6" fmla="*/ 1521853 h 1860998"/>
                <a:gd name="connsiteX7" fmla="*/ 1378040 w 4494727"/>
                <a:gd name="connsiteY7" fmla="*/ 968062 h 1860998"/>
                <a:gd name="connsiteX8" fmla="*/ 1493950 w 4494727"/>
                <a:gd name="connsiteY8" fmla="*/ 414270 h 1860998"/>
                <a:gd name="connsiteX9" fmla="*/ 1725769 w 4494727"/>
                <a:gd name="connsiteY9" fmla="*/ 92299 h 1860998"/>
                <a:gd name="connsiteX10" fmla="*/ 2073499 w 4494727"/>
                <a:gd name="connsiteY10" fmla="*/ 968062 h 1860998"/>
                <a:gd name="connsiteX11" fmla="*/ 2421229 w 4494727"/>
                <a:gd name="connsiteY11" fmla="*/ 1856705 h 1860998"/>
                <a:gd name="connsiteX12" fmla="*/ 2768958 w 4494727"/>
                <a:gd name="connsiteY12" fmla="*/ 968062 h 1860998"/>
                <a:gd name="connsiteX13" fmla="*/ 3103809 w 4494727"/>
                <a:gd name="connsiteY13" fmla="*/ 92299 h 1860998"/>
                <a:gd name="connsiteX14" fmla="*/ 3451538 w 4494727"/>
                <a:gd name="connsiteY14" fmla="*/ 968062 h 1860998"/>
                <a:gd name="connsiteX15" fmla="*/ 3799268 w 4494727"/>
                <a:gd name="connsiteY15" fmla="*/ 1856705 h 1860998"/>
                <a:gd name="connsiteX16" fmla="*/ 4146998 w 4494727"/>
                <a:gd name="connsiteY16" fmla="*/ 968062 h 1860998"/>
                <a:gd name="connsiteX17" fmla="*/ 4494727 w 4494727"/>
                <a:gd name="connsiteY17" fmla="*/ 105178 h 1860998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854558 w 4494727"/>
                <a:gd name="connsiteY10" fmla="*/ 388511 h 1860997"/>
                <a:gd name="connsiteX11" fmla="*/ 2073499 w 4494727"/>
                <a:gd name="connsiteY11" fmla="*/ 968061 h 1860997"/>
                <a:gd name="connsiteX12" fmla="*/ 2421229 w 4494727"/>
                <a:gd name="connsiteY12" fmla="*/ 1856704 h 1860997"/>
                <a:gd name="connsiteX13" fmla="*/ 2768958 w 4494727"/>
                <a:gd name="connsiteY13" fmla="*/ 968061 h 1860997"/>
                <a:gd name="connsiteX14" fmla="*/ 3103809 w 4494727"/>
                <a:gd name="connsiteY14" fmla="*/ 92298 h 1860997"/>
                <a:gd name="connsiteX15" fmla="*/ 3451538 w 4494727"/>
                <a:gd name="connsiteY15" fmla="*/ 968061 h 1860997"/>
                <a:gd name="connsiteX16" fmla="*/ 3799268 w 4494727"/>
                <a:gd name="connsiteY16" fmla="*/ 1856704 h 1860997"/>
                <a:gd name="connsiteX17" fmla="*/ 4146998 w 4494727"/>
                <a:gd name="connsiteY17" fmla="*/ 968061 h 1860997"/>
                <a:gd name="connsiteX18" fmla="*/ 4494727 w 4494727"/>
                <a:gd name="connsiteY18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421229 w 4494727"/>
                <a:gd name="connsiteY12" fmla="*/ 1856704 h 1860997"/>
                <a:gd name="connsiteX13" fmla="*/ 2768958 w 4494727"/>
                <a:gd name="connsiteY13" fmla="*/ 968061 h 1860997"/>
                <a:gd name="connsiteX14" fmla="*/ 3103809 w 4494727"/>
                <a:gd name="connsiteY14" fmla="*/ 92298 h 1860997"/>
                <a:gd name="connsiteX15" fmla="*/ 3451538 w 4494727"/>
                <a:gd name="connsiteY15" fmla="*/ 968061 h 1860997"/>
                <a:gd name="connsiteX16" fmla="*/ 3799268 w 4494727"/>
                <a:gd name="connsiteY16" fmla="*/ 1856704 h 1860997"/>
                <a:gd name="connsiteX17" fmla="*/ 4146998 w 4494727"/>
                <a:gd name="connsiteY17" fmla="*/ 968061 h 1860997"/>
                <a:gd name="connsiteX18" fmla="*/ 4494727 w 4494727"/>
                <a:gd name="connsiteY18" fmla="*/ 105177 h 1860997"/>
                <a:gd name="connsiteX0" fmla="*/ 0 w 4494727"/>
                <a:gd name="connsiteY0" fmla="*/ 968061 h 1944709"/>
                <a:gd name="connsiteX1" fmla="*/ 347730 w 4494727"/>
                <a:gd name="connsiteY1" fmla="*/ 105177 h 1944709"/>
                <a:gd name="connsiteX2" fmla="*/ 566671 w 4494727"/>
                <a:gd name="connsiteY2" fmla="*/ 362754 h 1944709"/>
                <a:gd name="connsiteX3" fmla="*/ 695460 w 4494727"/>
                <a:gd name="connsiteY3" fmla="*/ 968061 h 1944709"/>
                <a:gd name="connsiteX4" fmla="*/ 811369 w 4494727"/>
                <a:gd name="connsiteY4" fmla="*/ 1496095 h 1944709"/>
                <a:gd name="connsiteX5" fmla="*/ 1030310 w 4494727"/>
                <a:gd name="connsiteY5" fmla="*/ 1856704 h 1944709"/>
                <a:gd name="connsiteX6" fmla="*/ 1210614 w 4494727"/>
                <a:gd name="connsiteY6" fmla="*/ 1521852 h 1944709"/>
                <a:gd name="connsiteX7" fmla="*/ 1378040 w 4494727"/>
                <a:gd name="connsiteY7" fmla="*/ 968061 h 1944709"/>
                <a:gd name="connsiteX8" fmla="*/ 1493950 w 4494727"/>
                <a:gd name="connsiteY8" fmla="*/ 414269 h 1944709"/>
                <a:gd name="connsiteX9" fmla="*/ 1725769 w 4494727"/>
                <a:gd name="connsiteY9" fmla="*/ 92298 h 1944709"/>
                <a:gd name="connsiteX10" fmla="*/ 1918952 w 4494727"/>
                <a:gd name="connsiteY10" fmla="*/ 388511 h 1944709"/>
                <a:gd name="connsiteX11" fmla="*/ 2073499 w 4494727"/>
                <a:gd name="connsiteY11" fmla="*/ 968061 h 1944709"/>
                <a:gd name="connsiteX12" fmla="*/ 2228045 w 4494727"/>
                <a:gd name="connsiteY12" fmla="*/ 1496094 h 1944709"/>
                <a:gd name="connsiteX13" fmla="*/ 2421229 w 4494727"/>
                <a:gd name="connsiteY13" fmla="*/ 1856704 h 1944709"/>
                <a:gd name="connsiteX14" fmla="*/ 2768958 w 4494727"/>
                <a:gd name="connsiteY14" fmla="*/ 968061 h 1944709"/>
                <a:gd name="connsiteX15" fmla="*/ 3103809 w 4494727"/>
                <a:gd name="connsiteY15" fmla="*/ 92298 h 1944709"/>
                <a:gd name="connsiteX16" fmla="*/ 3451538 w 4494727"/>
                <a:gd name="connsiteY16" fmla="*/ 968061 h 1944709"/>
                <a:gd name="connsiteX17" fmla="*/ 3799268 w 4494727"/>
                <a:gd name="connsiteY17" fmla="*/ 1856704 h 1944709"/>
                <a:gd name="connsiteX18" fmla="*/ 4146998 w 4494727"/>
                <a:gd name="connsiteY18" fmla="*/ 968061 h 1944709"/>
                <a:gd name="connsiteX19" fmla="*/ 4494727 w 4494727"/>
                <a:gd name="connsiteY19" fmla="*/ 105177 h 1944709"/>
                <a:gd name="connsiteX0" fmla="*/ 0 w 4494727"/>
                <a:gd name="connsiteY0" fmla="*/ 968061 h 1953296"/>
                <a:gd name="connsiteX1" fmla="*/ 347730 w 4494727"/>
                <a:gd name="connsiteY1" fmla="*/ 105177 h 1953296"/>
                <a:gd name="connsiteX2" fmla="*/ 566671 w 4494727"/>
                <a:gd name="connsiteY2" fmla="*/ 362754 h 1953296"/>
                <a:gd name="connsiteX3" fmla="*/ 695460 w 4494727"/>
                <a:gd name="connsiteY3" fmla="*/ 968061 h 1953296"/>
                <a:gd name="connsiteX4" fmla="*/ 811369 w 4494727"/>
                <a:gd name="connsiteY4" fmla="*/ 1496095 h 1953296"/>
                <a:gd name="connsiteX5" fmla="*/ 1030310 w 4494727"/>
                <a:gd name="connsiteY5" fmla="*/ 1856704 h 1953296"/>
                <a:gd name="connsiteX6" fmla="*/ 1210614 w 4494727"/>
                <a:gd name="connsiteY6" fmla="*/ 1521852 h 1953296"/>
                <a:gd name="connsiteX7" fmla="*/ 1378040 w 4494727"/>
                <a:gd name="connsiteY7" fmla="*/ 968061 h 1953296"/>
                <a:gd name="connsiteX8" fmla="*/ 1493950 w 4494727"/>
                <a:gd name="connsiteY8" fmla="*/ 414269 h 1953296"/>
                <a:gd name="connsiteX9" fmla="*/ 1725769 w 4494727"/>
                <a:gd name="connsiteY9" fmla="*/ 92298 h 1953296"/>
                <a:gd name="connsiteX10" fmla="*/ 1918952 w 4494727"/>
                <a:gd name="connsiteY10" fmla="*/ 388511 h 1953296"/>
                <a:gd name="connsiteX11" fmla="*/ 2073499 w 4494727"/>
                <a:gd name="connsiteY11" fmla="*/ 968061 h 1953296"/>
                <a:gd name="connsiteX12" fmla="*/ 2228045 w 4494727"/>
                <a:gd name="connsiteY12" fmla="*/ 1547610 h 1953296"/>
                <a:gd name="connsiteX13" fmla="*/ 2421229 w 4494727"/>
                <a:gd name="connsiteY13" fmla="*/ 1856704 h 1953296"/>
                <a:gd name="connsiteX14" fmla="*/ 2768958 w 4494727"/>
                <a:gd name="connsiteY14" fmla="*/ 968061 h 1953296"/>
                <a:gd name="connsiteX15" fmla="*/ 3103809 w 4494727"/>
                <a:gd name="connsiteY15" fmla="*/ 92298 h 1953296"/>
                <a:gd name="connsiteX16" fmla="*/ 3451538 w 4494727"/>
                <a:gd name="connsiteY16" fmla="*/ 968061 h 1953296"/>
                <a:gd name="connsiteX17" fmla="*/ 3799268 w 4494727"/>
                <a:gd name="connsiteY17" fmla="*/ 1856704 h 1953296"/>
                <a:gd name="connsiteX18" fmla="*/ 4146998 w 4494727"/>
                <a:gd name="connsiteY18" fmla="*/ 968061 h 1953296"/>
                <a:gd name="connsiteX19" fmla="*/ 4494727 w 4494727"/>
                <a:gd name="connsiteY19" fmla="*/ 105177 h 1953296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588654 w 4494727"/>
                <a:gd name="connsiteY14" fmla="*/ 1560488 h 1860997"/>
                <a:gd name="connsiteX15" fmla="*/ 2768958 w 4494727"/>
                <a:gd name="connsiteY15" fmla="*/ 968061 h 1860997"/>
                <a:gd name="connsiteX16" fmla="*/ 3103809 w 4494727"/>
                <a:gd name="connsiteY16" fmla="*/ 92298 h 1860997"/>
                <a:gd name="connsiteX17" fmla="*/ 3451538 w 4494727"/>
                <a:gd name="connsiteY17" fmla="*/ 968061 h 1860997"/>
                <a:gd name="connsiteX18" fmla="*/ 3799268 w 4494727"/>
                <a:gd name="connsiteY18" fmla="*/ 1856704 h 1860997"/>
                <a:gd name="connsiteX19" fmla="*/ 4146998 w 4494727"/>
                <a:gd name="connsiteY19" fmla="*/ 968061 h 1860997"/>
                <a:gd name="connsiteX20" fmla="*/ 4494727 w 4494727"/>
                <a:gd name="connsiteY20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3103809 w 4494727"/>
                <a:gd name="connsiteY16" fmla="*/ 92298 h 1860997"/>
                <a:gd name="connsiteX17" fmla="*/ 3451538 w 4494727"/>
                <a:gd name="connsiteY17" fmla="*/ 968061 h 1860997"/>
                <a:gd name="connsiteX18" fmla="*/ 3799268 w 4494727"/>
                <a:gd name="connsiteY18" fmla="*/ 1856704 h 1860997"/>
                <a:gd name="connsiteX19" fmla="*/ 4146998 w 4494727"/>
                <a:gd name="connsiteY19" fmla="*/ 968061 h 1860997"/>
                <a:gd name="connsiteX20" fmla="*/ 4494727 w 4494727"/>
                <a:gd name="connsiteY20" fmla="*/ 105177 h 1860997"/>
                <a:gd name="connsiteX0" fmla="*/ 0 w 4494727"/>
                <a:gd name="connsiteY0" fmla="*/ 974501 h 1867437"/>
                <a:gd name="connsiteX1" fmla="*/ 347730 w 4494727"/>
                <a:gd name="connsiteY1" fmla="*/ 111617 h 1867437"/>
                <a:gd name="connsiteX2" fmla="*/ 566671 w 4494727"/>
                <a:gd name="connsiteY2" fmla="*/ 369194 h 1867437"/>
                <a:gd name="connsiteX3" fmla="*/ 695460 w 4494727"/>
                <a:gd name="connsiteY3" fmla="*/ 974501 h 1867437"/>
                <a:gd name="connsiteX4" fmla="*/ 811369 w 4494727"/>
                <a:gd name="connsiteY4" fmla="*/ 1502535 h 1867437"/>
                <a:gd name="connsiteX5" fmla="*/ 1030310 w 4494727"/>
                <a:gd name="connsiteY5" fmla="*/ 1863144 h 1867437"/>
                <a:gd name="connsiteX6" fmla="*/ 1210614 w 4494727"/>
                <a:gd name="connsiteY6" fmla="*/ 1528292 h 1867437"/>
                <a:gd name="connsiteX7" fmla="*/ 1378040 w 4494727"/>
                <a:gd name="connsiteY7" fmla="*/ 974501 h 1867437"/>
                <a:gd name="connsiteX8" fmla="*/ 1493950 w 4494727"/>
                <a:gd name="connsiteY8" fmla="*/ 420709 h 1867437"/>
                <a:gd name="connsiteX9" fmla="*/ 1725769 w 4494727"/>
                <a:gd name="connsiteY9" fmla="*/ 98738 h 1867437"/>
                <a:gd name="connsiteX10" fmla="*/ 1918952 w 4494727"/>
                <a:gd name="connsiteY10" fmla="*/ 394951 h 1867437"/>
                <a:gd name="connsiteX11" fmla="*/ 2073499 w 4494727"/>
                <a:gd name="connsiteY11" fmla="*/ 974501 h 1867437"/>
                <a:gd name="connsiteX12" fmla="*/ 2228045 w 4494727"/>
                <a:gd name="connsiteY12" fmla="*/ 1554050 h 1867437"/>
                <a:gd name="connsiteX13" fmla="*/ 2421229 w 4494727"/>
                <a:gd name="connsiteY13" fmla="*/ 1863144 h 1867437"/>
                <a:gd name="connsiteX14" fmla="*/ 2627291 w 4494727"/>
                <a:gd name="connsiteY14" fmla="*/ 1566928 h 1867437"/>
                <a:gd name="connsiteX15" fmla="*/ 2768958 w 4494727"/>
                <a:gd name="connsiteY15" fmla="*/ 974501 h 1867437"/>
                <a:gd name="connsiteX16" fmla="*/ 2936383 w 4494727"/>
                <a:gd name="connsiteY16" fmla="*/ 382072 h 1867437"/>
                <a:gd name="connsiteX17" fmla="*/ 3103809 w 4494727"/>
                <a:gd name="connsiteY17" fmla="*/ 98738 h 1867437"/>
                <a:gd name="connsiteX18" fmla="*/ 3451538 w 4494727"/>
                <a:gd name="connsiteY18" fmla="*/ 974501 h 1867437"/>
                <a:gd name="connsiteX19" fmla="*/ 3799268 w 4494727"/>
                <a:gd name="connsiteY19" fmla="*/ 1863144 h 1867437"/>
                <a:gd name="connsiteX20" fmla="*/ 4146998 w 4494727"/>
                <a:gd name="connsiteY20" fmla="*/ 974501 h 1867437"/>
                <a:gd name="connsiteX21" fmla="*/ 4494727 w 4494727"/>
                <a:gd name="connsiteY21" fmla="*/ 111617 h 1867437"/>
                <a:gd name="connsiteX0" fmla="*/ 0 w 4494727"/>
                <a:gd name="connsiteY0" fmla="*/ 974501 h 1867437"/>
                <a:gd name="connsiteX1" fmla="*/ 347730 w 4494727"/>
                <a:gd name="connsiteY1" fmla="*/ 111617 h 1867437"/>
                <a:gd name="connsiteX2" fmla="*/ 566671 w 4494727"/>
                <a:gd name="connsiteY2" fmla="*/ 369194 h 1867437"/>
                <a:gd name="connsiteX3" fmla="*/ 695460 w 4494727"/>
                <a:gd name="connsiteY3" fmla="*/ 974501 h 1867437"/>
                <a:gd name="connsiteX4" fmla="*/ 811369 w 4494727"/>
                <a:gd name="connsiteY4" fmla="*/ 1502535 h 1867437"/>
                <a:gd name="connsiteX5" fmla="*/ 1030310 w 4494727"/>
                <a:gd name="connsiteY5" fmla="*/ 1863144 h 1867437"/>
                <a:gd name="connsiteX6" fmla="*/ 1210614 w 4494727"/>
                <a:gd name="connsiteY6" fmla="*/ 1528292 h 1867437"/>
                <a:gd name="connsiteX7" fmla="*/ 1378040 w 4494727"/>
                <a:gd name="connsiteY7" fmla="*/ 974501 h 1867437"/>
                <a:gd name="connsiteX8" fmla="*/ 1493950 w 4494727"/>
                <a:gd name="connsiteY8" fmla="*/ 420709 h 1867437"/>
                <a:gd name="connsiteX9" fmla="*/ 1725769 w 4494727"/>
                <a:gd name="connsiteY9" fmla="*/ 98738 h 1867437"/>
                <a:gd name="connsiteX10" fmla="*/ 1918952 w 4494727"/>
                <a:gd name="connsiteY10" fmla="*/ 394951 h 1867437"/>
                <a:gd name="connsiteX11" fmla="*/ 2073499 w 4494727"/>
                <a:gd name="connsiteY11" fmla="*/ 974501 h 1867437"/>
                <a:gd name="connsiteX12" fmla="*/ 2228045 w 4494727"/>
                <a:gd name="connsiteY12" fmla="*/ 1554050 h 1867437"/>
                <a:gd name="connsiteX13" fmla="*/ 2421229 w 4494727"/>
                <a:gd name="connsiteY13" fmla="*/ 1863144 h 1867437"/>
                <a:gd name="connsiteX14" fmla="*/ 2627291 w 4494727"/>
                <a:gd name="connsiteY14" fmla="*/ 1566928 h 1867437"/>
                <a:gd name="connsiteX15" fmla="*/ 2768958 w 4494727"/>
                <a:gd name="connsiteY15" fmla="*/ 974501 h 1867437"/>
                <a:gd name="connsiteX16" fmla="*/ 2910626 w 4494727"/>
                <a:gd name="connsiteY16" fmla="*/ 382072 h 1867437"/>
                <a:gd name="connsiteX17" fmla="*/ 3103809 w 4494727"/>
                <a:gd name="connsiteY17" fmla="*/ 98738 h 1867437"/>
                <a:gd name="connsiteX18" fmla="*/ 3451538 w 4494727"/>
                <a:gd name="connsiteY18" fmla="*/ 974501 h 1867437"/>
                <a:gd name="connsiteX19" fmla="*/ 3799268 w 4494727"/>
                <a:gd name="connsiteY19" fmla="*/ 1863144 h 1867437"/>
                <a:gd name="connsiteX20" fmla="*/ 4146998 w 4494727"/>
                <a:gd name="connsiteY20" fmla="*/ 974501 h 1867437"/>
                <a:gd name="connsiteX21" fmla="*/ 4494727 w 4494727"/>
                <a:gd name="connsiteY21" fmla="*/ 111617 h 186743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258355 w 4494727"/>
                <a:gd name="connsiteY18" fmla="*/ 388511 h 1860997"/>
                <a:gd name="connsiteX19" fmla="*/ 3451538 w 4494727"/>
                <a:gd name="connsiteY19" fmla="*/ 968061 h 1860997"/>
                <a:gd name="connsiteX20" fmla="*/ 3799268 w 4494727"/>
                <a:gd name="connsiteY20" fmla="*/ 1856704 h 1860997"/>
                <a:gd name="connsiteX21" fmla="*/ 4146998 w 4494727"/>
                <a:gd name="connsiteY21" fmla="*/ 968061 h 1860997"/>
                <a:gd name="connsiteX22" fmla="*/ 4494727 w 4494727"/>
                <a:gd name="connsiteY22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799268 w 4494727"/>
                <a:gd name="connsiteY20" fmla="*/ 1856704 h 1860997"/>
                <a:gd name="connsiteX21" fmla="*/ 4146998 w 4494727"/>
                <a:gd name="connsiteY21" fmla="*/ 968061 h 1860997"/>
                <a:gd name="connsiteX22" fmla="*/ 4494727 w 4494727"/>
                <a:gd name="connsiteY22" fmla="*/ 105177 h 1860997"/>
                <a:gd name="connsiteX0" fmla="*/ 0 w 4494727"/>
                <a:gd name="connsiteY0" fmla="*/ 968061 h 1955442"/>
                <a:gd name="connsiteX1" fmla="*/ 347730 w 4494727"/>
                <a:gd name="connsiteY1" fmla="*/ 105177 h 1955442"/>
                <a:gd name="connsiteX2" fmla="*/ 566671 w 4494727"/>
                <a:gd name="connsiteY2" fmla="*/ 362754 h 1955442"/>
                <a:gd name="connsiteX3" fmla="*/ 695460 w 4494727"/>
                <a:gd name="connsiteY3" fmla="*/ 968061 h 1955442"/>
                <a:gd name="connsiteX4" fmla="*/ 811369 w 4494727"/>
                <a:gd name="connsiteY4" fmla="*/ 1496095 h 1955442"/>
                <a:gd name="connsiteX5" fmla="*/ 1030310 w 4494727"/>
                <a:gd name="connsiteY5" fmla="*/ 1856704 h 1955442"/>
                <a:gd name="connsiteX6" fmla="*/ 1210614 w 4494727"/>
                <a:gd name="connsiteY6" fmla="*/ 1521852 h 1955442"/>
                <a:gd name="connsiteX7" fmla="*/ 1378040 w 4494727"/>
                <a:gd name="connsiteY7" fmla="*/ 968061 h 1955442"/>
                <a:gd name="connsiteX8" fmla="*/ 1493950 w 4494727"/>
                <a:gd name="connsiteY8" fmla="*/ 414269 h 1955442"/>
                <a:gd name="connsiteX9" fmla="*/ 1725769 w 4494727"/>
                <a:gd name="connsiteY9" fmla="*/ 92298 h 1955442"/>
                <a:gd name="connsiteX10" fmla="*/ 1918952 w 4494727"/>
                <a:gd name="connsiteY10" fmla="*/ 388511 h 1955442"/>
                <a:gd name="connsiteX11" fmla="*/ 2073499 w 4494727"/>
                <a:gd name="connsiteY11" fmla="*/ 968061 h 1955442"/>
                <a:gd name="connsiteX12" fmla="*/ 2228045 w 4494727"/>
                <a:gd name="connsiteY12" fmla="*/ 1547610 h 1955442"/>
                <a:gd name="connsiteX13" fmla="*/ 2421229 w 4494727"/>
                <a:gd name="connsiteY13" fmla="*/ 1856704 h 1955442"/>
                <a:gd name="connsiteX14" fmla="*/ 2627291 w 4494727"/>
                <a:gd name="connsiteY14" fmla="*/ 1560488 h 1955442"/>
                <a:gd name="connsiteX15" fmla="*/ 2768958 w 4494727"/>
                <a:gd name="connsiteY15" fmla="*/ 968061 h 1955442"/>
                <a:gd name="connsiteX16" fmla="*/ 2910626 w 4494727"/>
                <a:gd name="connsiteY16" fmla="*/ 375632 h 1955442"/>
                <a:gd name="connsiteX17" fmla="*/ 3103809 w 4494727"/>
                <a:gd name="connsiteY17" fmla="*/ 92298 h 1955442"/>
                <a:gd name="connsiteX18" fmla="*/ 3322750 w 4494727"/>
                <a:gd name="connsiteY18" fmla="*/ 388511 h 1955442"/>
                <a:gd name="connsiteX19" fmla="*/ 3451538 w 4494727"/>
                <a:gd name="connsiteY19" fmla="*/ 968061 h 1955442"/>
                <a:gd name="connsiteX20" fmla="*/ 3644721 w 4494727"/>
                <a:gd name="connsiteY20" fmla="*/ 1560489 h 1955442"/>
                <a:gd name="connsiteX21" fmla="*/ 3799268 w 4494727"/>
                <a:gd name="connsiteY21" fmla="*/ 1856704 h 1955442"/>
                <a:gd name="connsiteX22" fmla="*/ 4146998 w 4494727"/>
                <a:gd name="connsiteY22" fmla="*/ 968061 h 1955442"/>
                <a:gd name="connsiteX23" fmla="*/ 4494727 w 4494727"/>
                <a:gd name="connsiteY23" fmla="*/ 105177 h 1955442"/>
                <a:gd name="connsiteX0" fmla="*/ 0 w 4494727"/>
                <a:gd name="connsiteY0" fmla="*/ 968061 h 1957588"/>
                <a:gd name="connsiteX1" fmla="*/ 347730 w 4494727"/>
                <a:gd name="connsiteY1" fmla="*/ 105177 h 1957588"/>
                <a:gd name="connsiteX2" fmla="*/ 566671 w 4494727"/>
                <a:gd name="connsiteY2" fmla="*/ 362754 h 1957588"/>
                <a:gd name="connsiteX3" fmla="*/ 695460 w 4494727"/>
                <a:gd name="connsiteY3" fmla="*/ 968061 h 1957588"/>
                <a:gd name="connsiteX4" fmla="*/ 811369 w 4494727"/>
                <a:gd name="connsiteY4" fmla="*/ 1496095 h 1957588"/>
                <a:gd name="connsiteX5" fmla="*/ 1030310 w 4494727"/>
                <a:gd name="connsiteY5" fmla="*/ 1856704 h 1957588"/>
                <a:gd name="connsiteX6" fmla="*/ 1210614 w 4494727"/>
                <a:gd name="connsiteY6" fmla="*/ 1521852 h 1957588"/>
                <a:gd name="connsiteX7" fmla="*/ 1378040 w 4494727"/>
                <a:gd name="connsiteY7" fmla="*/ 968061 h 1957588"/>
                <a:gd name="connsiteX8" fmla="*/ 1493950 w 4494727"/>
                <a:gd name="connsiteY8" fmla="*/ 414269 h 1957588"/>
                <a:gd name="connsiteX9" fmla="*/ 1725769 w 4494727"/>
                <a:gd name="connsiteY9" fmla="*/ 92298 h 1957588"/>
                <a:gd name="connsiteX10" fmla="*/ 1918952 w 4494727"/>
                <a:gd name="connsiteY10" fmla="*/ 388511 h 1957588"/>
                <a:gd name="connsiteX11" fmla="*/ 2073499 w 4494727"/>
                <a:gd name="connsiteY11" fmla="*/ 968061 h 1957588"/>
                <a:gd name="connsiteX12" fmla="*/ 2228045 w 4494727"/>
                <a:gd name="connsiteY12" fmla="*/ 1547610 h 1957588"/>
                <a:gd name="connsiteX13" fmla="*/ 2421229 w 4494727"/>
                <a:gd name="connsiteY13" fmla="*/ 1856704 h 1957588"/>
                <a:gd name="connsiteX14" fmla="*/ 2627291 w 4494727"/>
                <a:gd name="connsiteY14" fmla="*/ 1560488 h 1957588"/>
                <a:gd name="connsiteX15" fmla="*/ 2768958 w 4494727"/>
                <a:gd name="connsiteY15" fmla="*/ 968061 h 1957588"/>
                <a:gd name="connsiteX16" fmla="*/ 2910626 w 4494727"/>
                <a:gd name="connsiteY16" fmla="*/ 375632 h 1957588"/>
                <a:gd name="connsiteX17" fmla="*/ 3103809 w 4494727"/>
                <a:gd name="connsiteY17" fmla="*/ 92298 h 1957588"/>
                <a:gd name="connsiteX18" fmla="*/ 3322750 w 4494727"/>
                <a:gd name="connsiteY18" fmla="*/ 388511 h 1957588"/>
                <a:gd name="connsiteX19" fmla="*/ 3451538 w 4494727"/>
                <a:gd name="connsiteY19" fmla="*/ 968061 h 1957588"/>
                <a:gd name="connsiteX20" fmla="*/ 3606085 w 4494727"/>
                <a:gd name="connsiteY20" fmla="*/ 1573368 h 1957588"/>
                <a:gd name="connsiteX21" fmla="*/ 3799268 w 4494727"/>
                <a:gd name="connsiteY21" fmla="*/ 1856704 h 1957588"/>
                <a:gd name="connsiteX22" fmla="*/ 4146998 w 4494727"/>
                <a:gd name="connsiteY22" fmla="*/ 968061 h 1957588"/>
                <a:gd name="connsiteX23" fmla="*/ 4494727 w 4494727"/>
                <a:gd name="connsiteY23" fmla="*/ 105177 h 1957588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606085 w 4494727"/>
                <a:gd name="connsiteY20" fmla="*/ 1573368 h 1860997"/>
                <a:gd name="connsiteX21" fmla="*/ 3799268 w 4494727"/>
                <a:gd name="connsiteY21" fmla="*/ 1856704 h 1860997"/>
                <a:gd name="connsiteX22" fmla="*/ 3940936 w 4494727"/>
                <a:gd name="connsiteY22" fmla="*/ 1573367 h 1860997"/>
                <a:gd name="connsiteX23" fmla="*/ 4146998 w 4494727"/>
                <a:gd name="connsiteY23" fmla="*/ 968061 h 1860997"/>
                <a:gd name="connsiteX24" fmla="*/ 4494727 w 4494727"/>
                <a:gd name="connsiteY24" fmla="*/ 105177 h 1860997"/>
                <a:gd name="connsiteX0" fmla="*/ 0 w 4494727"/>
                <a:gd name="connsiteY0" fmla="*/ 968061 h 1860997"/>
                <a:gd name="connsiteX1" fmla="*/ 347730 w 4494727"/>
                <a:gd name="connsiteY1" fmla="*/ 105177 h 1860997"/>
                <a:gd name="connsiteX2" fmla="*/ 566671 w 4494727"/>
                <a:gd name="connsiteY2" fmla="*/ 362754 h 1860997"/>
                <a:gd name="connsiteX3" fmla="*/ 695460 w 4494727"/>
                <a:gd name="connsiteY3" fmla="*/ 968061 h 1860997"/>
                <a:gd name="connsiteX4" fmla="*/ 811369 w 4494727"/>
                <a:gd name="connsiteY4" fmla="*/ 1496095 h 1860997"/>
                <a:gd name="connsiteX5" fmla="*/ 1030310 w 4494727"/>
                <a:gd name="connsiteY5" fmla="*/ 1856704 h 1860997"/>
                <a:gd name="connsiteX6" fmla="*/ 1210614 w 4494727"/>
                <a:gd name="connsiteY6" fmla="*/ 1521852 h 1860997"/>
                <a:gd name="connsiteX7" fmla="*/ 1378040 w 4494727"/>
                <a:gd name="connsiteY7" fmla="*/ 968061 h 1860997"/>
                <a:gd name="connsiteX8" fmla="*/ 1493950 w 4494727"/>
                <a:gd name="connsiteY8" fmla="*/ 414269 h 1860997"/>
                <a:gd name="connsiteX9" fmla="*/ 1725769 w 4494727"/>
                <a:gd name="connsiteY9" fmla="*/ 92298 h 1860997"/>
                <a:gd name="connsiteX10" fmla="*/ 1918952 w 4494727"/>
                <a:gd name="connsiteY10" fmla="*/ 388511 h 1860997"/>
                <a:gd name="connsiteX11" fmla="*/ 2073499 w 4494727"/>
                <a:gd name="connsiteY11" fmla="*/ 968061 h 1860997"/>
                <a:gd name="connsiteX12" fmla="*/ 2228045 w 4494727"/>
                <a:gd name="connsiteY12" fmla="*/ 1547610 h 1860997"/>
                <a:gd name="connsiteX13" fmla="*/ 2421229 w 4494727"/>
                <a:gd name="connsiteY13" fmla="*/ 1856704 h 1860997"/>
                <a:gd name="connsiteX14" fmla="*/ 2627291 w 4494727"/>
                <a:gd name="connsiteY14" fmla="*/ 1560488 h 1860997"/>
                <a:gd name="connsiteX15" fmla="*/ 2768958 w 4494727"/>
                <a:gd name="connsiteY15" fmla="*/ 968061 h 1860997"/>
                <a:gd name="connsiteX16" fmla="*/ 2910626 w 4494727"/>
                <a:gd name="connsiteY16" fmla="*/ 375632 h 1860997"/>
                <a:gd name="connsiteX17" fmla="*/ 3103809 w 4494727"/>
                <a:gd name="connsiteY17" fmla="*/ 92298 h 1860997"/>
                <a:gd name="connsiteX18" fmla="*/ 3322750 w 4494727"/>
                <a:gd name="connsiteY18" fmla="*/ 388511 h 1860997"/>
                <a:gd name="connsiteX19" fmla="*/ 3451538 w 4494727"/>
                <a:gd name="connsiteY19" fmla="*/ 968061 h 1860997"/>
                <a:gd name="connsiteX20" fmla="*/ 3606085 w 4494727"/>
                <a:gd name="connsiteY20" fmla="*/ 1573368 h 1860997"/>
                <a:gd name="connsiteX21" fmla="*/ 3799268 w 4494727"/>
                <a:gd name="connsiteY21" fmla="*/ 1856704 h 1860997"/>
                <a:gd name="connsiteX22" fmla="*/ 3992451 w 4494727"/>
                <a:gd name="connsiteY22" fmla="*/ 1573367 h 1860997"/>
                <a:gd name="connsiteX23" fmla="*/ 4146998 w 4494727"/>
                <a:gd name="connsiteY23" fmla="*/ 968061 h 1860997"/>
                <a:gd name="connsiteX24" fmla="*/ 4494727 w 4494727"/>
                <a:gd name="connsiteY24" fmla="*/ 105177 h 1860997"/>
                <a:gd name="connsiteX0" fmla="*/ 0 w 4146998"/>
                <a:gd name="connsiteY0" fmla="*/ 968061 h 1860997"/>
                <a:gd name="connsiteX1" fmla="*/ 347730 w 4146998"/>
                <a:gd name="connsiteY1" fmla="*/ 105177 h 1860997"/>
                <a:gd name="connsiteX2" fmla="*/ 566671 w 4146998"/>
                <a:gd name="connsiteY2" fmla="*/ 362754 h 1860997"/>
                <a:gd name="connsiteX3" fmla="*/ 695460 w 4146998"/>
                <a:gd name="connsiteY3" fmla="*/ 968061 h 1860997"/>
                <a:gd name="connsiteX4" fmla="*/ 811369 w 4146998"/>
                <a:gd name="connsiteY4" fmla="*/ 1496095 h 1860997"/>
                <a:gd name="connsiteX5" fmla="*/ 1030310 w 4146998"/>
                <a:gd name="connsiteY5" fmla="*/ 1856704 h 1860997"/>
                <a:gd name="connsiteX6" fmla="*/ 1210614 w 4146998"/>
                <a:gd name="connsiteY6" fmla="*/ 1521852 h 1860997"/>
                <a:gd name="connsiteX7" fmla="*/ 1378040 w 4146998"/>
                <a:gd name="connsiteY7" fmla="*/ 968061 h 1860997"/>
                <a:gd name="connsiteX8" fmla="*/ 1493950 w 4146998"/>
                <a:gd name="connsiteY8" fmla="*/ 414269 h 1860997"/>
                <a:gd name="connsiteX9" fmla="*/ 1725769 w 4146998"/>
                <a:gd name="connsiteY9" fmla="*/ 92298 h 1860997"/>
                <a:gd name="connsiteX10" fmla="*/ 1918952 w 4146998"/>
                <a:gd name="connsiteY10" fmla="*/ 388511 h 1860997"/>
                <a:gd name="connsiteX11" fmla="*/ 2073499 w 4146998"/>
                <a:gd name="connsiteY11" fmla="*/ 968061 h 1860997"/>
                <a:gd name="connsiteX12" fmla="*/ 2228045 w 4146998"/>
                <a:gd name="connsiteY12" fmla="*/ 1547610 h 1860997"/>
                <a:gd name="connsiteX13" fmla="*/ 2421229 w 4146998"/>
                <a:gd name="connsiteY13" fmla="*/ 1856704 h 1860997"/>
                <a:gd name="connsiteX14" fmla="*/ 2627291 w 4146998"/>
                <a:gd name="connsiteY14" fmla="*/ 1560488 h 1860997"/>
                <a:gd name="connsiteX15" fmla="*/ 2768958 w 4146998"/>
                <a:gd name="connsiteY15" fmla="*/ 968061 h 1860997"/>
                <a:gd name="connsiteX16" fmla="*/ 2910626 w 4146998"/>
                <a:gd name="connsiteY16" fmla="*/ 375632 h 1860997"/>
                <a:gd name="connsiteX17" fmla="*/ 3103809 w 4146998"/>
                <a:gd name="connsiteY17" fmla="*/ 92298 h 1860997"/>
                <a:gd name="connsiteX18" fmla="*/ 3322750 w 4146998"/>
                <a:gd name="connsiteY18" fmla="*/ 388511 h 1860997"/>
                <a:gd name="connsiteX19" fmla="*/ 3451538 w 4146998"/>
                <a:gd name="connsiteY19" fmla="*/ 968061 h 1860997"/>
                <a:gd name="connsiteX20" fmla="*/ 3606085 w 4146998"/>
                <a:gd name="connsiteY20" fmla="*/ 1573368 h 1860997"/>
                <a:gd name="connsiteX21" fmla="*/ 3799268 w 4146998"/>
                <a:gd name="connsiteY21" fmla="*/ 1856704 h 1860997"/>
                <a:gd name="connsiteX22" fmla="*/ 3992451 w 4146998"/>
                <a:gd name="connsiteY22" fmla="*/ 1573367 h 1860997"/>
                <a:gd name="connsiteX23" fmla="*/ 4146998 w 4146998"/>
                <a:gd name="connsiteY23" fmla="*/ 968061 h 1860997"/>
                <a:gd name="connsiteX0" fmla="*/ 0 w 4146998"/>
                <a:gd name="connsiteY0" fmla="*/ 968061 h 1860997"/>
                <a:gd name="connsiteX1" fmla="*/ 206062 w 4146998"/>
                <a:gd name="connsiteY1" fmla="*/ 349875 h 1860997"/>
                <a:gd name="connsiteX2" fmla="*/ 347730 w 4146998"/>
                <a:gd name="connsiteY2" fmla="*/ 105177 h 1860997"/>
                <a:gd name="connsiteX3" fmla="*/ 566671 w 4146998"/>
                <a:gd name="connsiteY3" fmla="*/ 362754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  <a:gd name="connsiteX0" fmla="*/ 0 w 4146998"/>
                <a:gd name="connsiteY0" fmla="*/ 968061 h 1860997"/>
                <a:gd name="connsiteX1" fmla="*/ 167425 w 4146998"/>
                <a:gd name="connsiteY1" fmla="*/ 336996 h 1860997"/>
                <a:gd name="connsiteX2" fmla="*/ 347730 w 4146998"/>
                <a:gd name="connsiteY2" fmla="*/ 105177 h 1860997"/>
                <a:gd name="connsiteX3" fmla="*/ 566671 w 4146998"/>
                <a:gd name="connsiteY3" fmla="*/ 362754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  <a:gd name="connsiteX0" fmla="*/ 0 w 4146998"/>
                <a:gd name="connsiteY0" fmla="*/ 968061 h 1860997"/>
                <a:gd name="connsiteX1" fmla="*/ 167425 w 4146998"/>
                <a:gd name="connsiteY1" fmla="*/ 336996 h 1860997"/>
                <a:gd name="connsiteX2" fmla="*/ 347730 w 4146998"/>
                <a:gd name="connsiteY2" fmla="*/ 105177 h 1860997"/>
                <a:gd name="connsiteX3" fmla="*/ 566671 w 4146998"/>
                <a:gd name="connsiteY3" fmla="*/ 388511 h 1860997"/>
                <a:gd name="connsiteX4" fmla="*/ 695460 w 4146998"/>
                <a:gd name="connsiteY4" fmla="*/ 968061 h 1860997"/>
                <a:gd name="connsiteX5" fmla="*/ 811369 w 4146998"/>
                <a:gd name="connsiteY5" fmla="*/ 1496095 h 1860997"/>
                <a:gd name="connsiteX6" fmla="*/ 1030310 w 4146998"/>
                <a:gd name="connsiteY6" fmla="*/ 1856704 h 1860997"/>
                <a:gd name="connsiteX7" fmla="*/ 1210614 w 4146998"/>
                <a:gd name="connsiteY7" fmla="*/ 1521852 h 1860997"/>
                <a:gd name="connsiteX8" fmla="*/ 1378040 w 4146998"/>
                <a:gd name="connsiteY8" fmla="*/ 968061 h 1860997"/>
                <a:gd name="connsiteX9" fmla="*/ 1493950 w 4146998"/>
                <a:gd name="connsiteY9" fmla="*/ 414269 h 1860997"/>
                <a:gd name="connsiteX10" fmla="*/ 1725769 w 4146998"/>
                <a:gd name="connsiteY10" fmla="*/ 92298 h 1860997"/>
                <a:gd name="connsiteX11" fmla="*/ 1918952 w 4146998"/>
                <a:gd name="connsiteY11" fmla="*/ 388511 h 1860997"/>
                <a:gd name="connsiteX12" fmla="*/ 2073499 w 4146998"/>
                <a:gd name="connsiteY12" fmla="*/ 968061 h 1860997"/>
                <a:gd name="connsiteX13" fmla="*/ 2228045 w 4146998"/>
                <a:gd name="connsiteY13" fmla="*/ 1547610 h 1860997"/>
                <a:gd name="connsiteX14" fmla="*/ 2421229 w 4146998"/>
                <a:gd name="connsiteY14" fmla="*/ 1856704 h 1860997"/>
                <a:gd name="connsiteX15" fmla="*/ 2627291 w 4146998"/>
                <a:gd name="connsiteY15" fmla="*/ 1560488 h 1860997"/>
                <a:gd name="connsiteX16" fmla="*/ 2768958 w 4146998"/>
                <a:gd name="connsiteY16" fmla="*/ 968061 h 1860997"/>
                <a:gd name="connsiteX17" fmla="*/ 2910626 w 4146998"/>
                <a:gd name="connsiteY17" fmla="*/ 375632 h 1860997"/>
                <a:gd name="connsiteX18" fmla="*/ 3103809 w 4146998"/>
                <a:gd name="connsiteY18" fmla="*/ 92298 h 1860997"/>
                <a:gd name="connsiteX19" fmla="*/ 3322750 w 4146998"/>
                <a:gd name="connsiteY19" fmla="*/ 388511 h 1860997"/>
                <a:gd name="connsiteX20" fmla="*/ 3451538 w 4146998"/>
                <a:gd name="connsiteY20" fmla="*/ 968061 h 1860997"/>
                <a:gd name="connsiteX21" fmla="*/ 3606085 w 4146998"/>
                <a:gd name="connsiteY21" fmla="*/ 1573368 h 1860997"/>
                <a:gd name="connsiteX22" fmla="*/ 3799268 w 4146998"/>
                <a:gd name="connsiteY22" fmla="*/ 1856704 h 1860997"/>
                <a:gd name="connsiteX23" fmla="*/ 3992451 w 4146998"/>
                <a:gd name="connsiteY23" fmla="*/ 1573367 h 1860997"/>
                <a:gd name="connsiteX24" fmla="*/ 4146998 w 4146998"/>
                <a:gd name="connsiteY24" fmla="*/ 968061 h 186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46998" h="1860997">
                  <a:moveTo>
                    <a:pt x="0" y="968061"/>
                  </a:moveTo>
                  <a:cubicBezTo>
                    <a:pt x="34344" y="865030"/>
                    <a:pt x="109470" y="480810"/>
                    <a:pt x="167425" y="336996"/>
                  </a:cubicBezTo>
                  <a:cubicBezTo>
                    <a:pt x="225380" y="193182"/>
                    <a:pt x="287629" y="103031"/>
                    <a:pt x="347730" y="105177"/>
                  </a:cubicBezTo>
                  <a:cubicBezTo>
                    <a:pt x="429296" y="0"/>
                    <a:pt x="508716" y="244697"/>
                    <a:pt x="566671" y="388511"/>
                  </a:cubicBezTo>
                  <a:cubicBezTo>
                    <a:pt x="624626" y="532325"/>
                    <a:pt x="654677" y="783464"/>
                    <a:pt x="695460" y="968061"/>
                  </a:cubicBezTo>
                  <a:cubicBezTo>
                    <a:pt x="736243" y="1152658"/>
                    <a:pt x="755561" y="1347988"/>
                    <a:pt x="811369" y="1496095"/>
                  </a:cubicBezTo>
                  <a:cubicBezTo>
                    <a:pt x="867177" y="1644202"/>
                    <a:pt x="963769" y="1852411"/>
                    <a:pt x="1030310" y="1856704"/>
                  </a:cubicBezTo>
                  <a:cubicBezTo>
                    <a:pt x="1096851" y="1860997"/>
                    <a:pt x="1152659" y="1669959"/>
                    <a:pt x="1210614" y="1521852"/>
                  </a:cubicBezTo>
                  <a:cubicBezTo>
                    <a:pt x="1268569" y="1373745"/>
                    <a:pt x="1330817" y="1152658"/>
                    <a:pt x="1378040" y="968061"/>
                  </a:cubicBezTo>
                  <a:cubicBezTo>
                    <a:pt x="1425263" y="783464"/>
                    <a:pt x="1435995" y="560230"/>
                    <a:pt x="1493950" y="414269"/>
                  </a:cubicBezTo>
                  <a:cubicBezTo>
                    <a:pt x="1551905" y="268309"/>
                    <a:pt x="1654935" y="96591"/>
                    <a:pt x="1725769" y="92298"/>
                  </a:cubicBezTo>
                  <a:cubicBezTo>
                    <a:pt x="1796603" y="88005"/>
                    <a:pt x="1860997" y="242551"/>
                    <a:pt x="1918952" y="388511"/>
                  </a:cubicBezTo>
                  <a:cubicBezTo>
                    <a:pt x="1976907" y="534472"/>
                    <a:pt x="2021984" y="774878"/>
                    <a:pt x="2073499" y="968061"/>
                  </a:cubicBezTo>
                  <a:cubicBezTo>
                    <a:pt x="2125015" y="1161244"/>
                    <a:pt x="2170090" y="1399503"/>
                    <a:pt x="2228045" y="1547610"/>
                  </a:cubicBezTo>
                  <a:cubicBezTo>
                    <a:pt x="2286000" y="1695717"/>
                    <a:pt x="2354688" y="1854558"/>
                    <a:pt x="2421229" y="1856704"/>
                  </a:cubicBezTo>
                  <a:cubicBezTo>
                    <a:pt x="2487770" y="1858850"/>
                    <a:pt x="2569336" y="1708595"/>
                    <a:pt x="2627291" y="1560488"/>
                  </a:cubicBezTo>
                  <a:cubicBezTo>
                    <a:pt x="2685246" y="1412381"/>
                    <a:pt x="2721736" y="1165537"/>
                    <a:pt x="2768958" y="968061"/>
                  </a:cubicBezTo>
                  <a:cubicBezTo>
                    <a:pt x="2816180" y="770585"/>
                    <a:pt x="2854818" y="521592"/>
                    <a:pt x="2910626" y="375632"/>
                  </a:cubicBezTo>
                  <a:cubicBezTo>
                    <a:pt x="2966434" y="229672"/>
                    <a:pt x="3035122" y="90152"/>
                    <a:pt x="3103809" y="92298"/>
                  </a:cubicBezTo>
                  <a:cubicBezTo>
                    <a:pt x="3172496" y="94444"/>
                    <a:pt x="3264795" y="242551"/>
                    <a:pt x="3322750" y="388511"/>
                  </a:cubicBezTo>
                  <a:cubicBezTo>
                    <a:pt x="3380705" y="534472"/>
                    <a:pt x="3404316" y="770585"/>
                    <a:pt x="3451538" y="968061"/>
                  </a:cubicBezTo>
                  <a:cubicBezTo>
                    <a:pt x="3498760" y="1165537"/>
                    <a:pt x="3548130" y="1425261"/>
                    <a:pt x="3606085" y="1573368"/>
                  </a:cubicBezTo>
                  <a:cubicBezTo>
                    <a:pt x="3664040" y="1721475"/>
                    <a:pt x="3734874" y="1856704"/>
                    <a:pt x="3799268" y="1856704"/>
                  </a:cubicBezTo>
                  <a:cubicBezTo>
                    <a:pt x="3863662" y="1856704"/>
                    <a:pt x="3934496" y="1721474"/>
                    <a:pt x="3992451" y="1573367"/>
                  </a:cubicBezTo>
                  <a:cubicBezTo>
                    <a:pt x="4050406" y="1425260"/>
                    <a:pt x="4063285" y="1212759"/>
                    <a:pt x="4146998" y="968061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42165" y="4432774"/>
              <a:ext cx="564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 = 0</a:t>
              </a:r>
              <a:endPara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19568" y="4765478"/>
              <a:ext cx="883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 = </a:t>
              </a:r>
              <a:r>
                <a:rPr lang="el-GR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/2</a:t>
              </a:r>
              <a:r>
                <a:rPr lang="el-GR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41669" y="4544390"/>
              <a:ext cx="7809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 = </a:t>
              </a:r>
              <a:r>
                <a:rPr lang="el-GR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l-GR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endPara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2169" y="3477590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/4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39269" y="3477590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/2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61241" y="3271526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l-GR" sz="1200" i="1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/4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15033" y="3477590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i="1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814930" y="3492615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76382" y="233137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2032321" y="2385032"/>
              <a:ext cx="109470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2392926" y="4329743"/>
              <a:ext cx="103031" cy="1416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8" name="Straight Connector 67"/>
            <p:cNvCxnSpPr>
              <a:endCxn id="50" idx="6"/>
            </p:cNvCxnSpPr>
            <p:nvPr/>
          </p:nvCxnSpPr>
          <p:spPr bwMode="auto">
            <a:xfrm flipH="1" flipV="1">
              <a:off x="3060727" y="4380186"/>
              <a:ext cx="14780" cy="3359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 flipV="1">
              <a:off x="3423235" y="4381258"/>
              <a:ext cx="115910" cy="2060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1864896" y="1753968"/>
              <a:ext cx="14295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Direction of propagation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9921" name="Object 1"/>
          <p:cNvGraphicFramePr>
            <a:graphicFrameLocks noChangeAspect="1"/>
          </p:cNvGraphicFramePr>
          <p:nvPr/>
        </p:nvGraphicFramePr>
        <p:xfrm>
          <a:off x="2369557" y="810226"/>
          <a:ext cx="4702175" cy="452437"/>
        </p:xfrm>
        <a:graphic>
          <a:graphicData uri="http://schemas.openxmlformats.org/presentationml/2006/ole">
            <p:oleObj spid="_x0000_s719874" name="Equation" r:id="rId3" imgW="2501640" imgH="241200" progId="Equation.3">
              <p:embed/>
            </p:oleObj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4816694" y="4069721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 – kz = constant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4976012" y="4875656"/>
          <a:ext cx="2232025" cy="835025"/>
        </p:xfrm>
        <a:graphic>
          <a:graphicData uri="http://schemas.openxmlformats.org/presentationml/2006/ole">
            <p:oleObj spid="_x0000_s719875" name="Equation" r:id="rId4" imgW="1193760" imgH="44424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96993" y="5031558"/>
            <a:ext cx="157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Velocity of propagation: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7426" y="6025169"/>
            <a:ext cx="1240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Wavelength: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4947856" y="5797550"/>
          <a:ext cx="1450975" cy="787400"/>
        </p:xfrm>
        <a:graphic>
          <a:graphicData uri="http://schemas.openxmlformats.org/presentationml/2006/ole">
            <p:oleObj spid="_x0000_s719876" name="Equation" r:id="rId5" imgW="774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of Propagation</a:t>
            </a:r>
          </a:p>
        </p:txBody>
      </p:sp>
      <p:sp>
        <p:nvSpPr>
          <p:cNvPr id="102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The wave equations state that the electric and magnetic fields propagate through a medium as a wave with a velocity determined by the medium’s permittivity and permeability: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In free space, the velocity of propagation is equal to the speed of light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(µ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1)</a:t>
            </a:r>
            <a:r>
              <a:rPr lang="en-US" sz="1600" dirty="0" smtClean="0">
                <a:cs typeface="Times New Roman" pitchFamily="18" charset="0"/>
              </a:rPr>
              <a:t>:</a:t>
            </a: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3057692" y="3528054"/>
          <a:ext cx="2816225" cy="803275"/>
        </p:xfrm>
        <a:graphic>
          <a:graphicData uri="http://schemas.openxmlformats.org/presentationml/2006/ole">
            <p:oleObj spid="_x0000_s720898" name="Equation" r:id="rId3" imgW="1600200" imgH="457200" progId="Equation.3">
              <p:embed/>
            </p:oleObj>
          </a:graphicData>
        </a:graphic>
      </p:graphicFrame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3216275" y="1885950"/>
          <a:ext cx="2500313" cy="790575"/>
        </p:xfrm>
        <a:graphic>
          <a:graphicData uri="http://schemas.openxmlformats.org/presentationml/2006/ole">
            <p:oleObj spid="_x0000_s720899" name="Equation" r:id="rId4" imgW="1434960" imgH="457200" progId="Equation.3">
              <p:embed/>
            </p:oleObj>
          </a:graphicData>
        </a:graphic>
      </p:graphicFrame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3150094" y="4511276"/>
            <a:ext cx="324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</a:rPr>
              <a:t>= 0.3 m/ns = approx. 1 foot/ns</a:t>
            </a:r>
          </a:p>
        </p:txBody>
      </p:sp>
      <p:pic>
        <p:nvPicPr>
          <p:cNvPr id="200711" name="Picture 7" descr="http://img527.imageshack.us/img527/5038/lemurmove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31099"/>
            <a:ext cx="1502534" cy="11269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72990" y="591140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like to move it, move it…</a:t>
            </a:r>
            <a:endParaRPr lang="en-US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876022" y="5795493"/>
            <a:ext cx="1622738" cy="824248"/>
          </a:xfrm>
          <a:prstGeom prst="wedgeRoundRectCallout">
            <a:avLst>
              <a:gd name="adj1" fmla="val -70833"/>
              <a:gd name="adj2" fmla="val -25000"/>
              <a:gd name="adj3" fmla="val 16667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Impedance</a:t>
            </a:r>
          </a:p>
        </p:txBody>
      </p:sp>
      <p:sp>
        <p:nvSpPr>
          <p:cNvPr id="11270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Wave impedance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Intrinsic (characteristic) impedance of medium: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Characteristic impedance of free space: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828800" y="1487488"/>
          <a:ext cx="763588" cy="842962"/>
        </p:xfrm>
        <a:graphic>
          <a:graphicData uri="http://schemas.openxmlformats.org/presentationml/2006/ole">
            <p:oleObj spid="_x0000_s721922" name="Equation" r:id="rId3" imgW="507960" imgH="558720" progId="Equation.3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1731963" y="4165600"/>
          <a:ext cx="2493962" cy="752475"/>
        </p:xfrm>
        <a:graphic>
          <a:graphicData uri="http://schemas.openxmlformats.org/presentationml/2006/ole">
            <p:oleObj spid="_x0000_s721923" name="Equation" r:id="rId4" imgW="1600200" imgH="482400" progId="Equation.3">
              <p:embed/>
            </p:oleObj>
          </a:graphicData>
        </a:graphic>
      </p:graphicFrame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2901950" y="1576388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V/m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2895600" y="1887538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A/m</a:t>
            </a:r>
          </a:p>
        </p:txBody>
      </p:sp>
      <p:cxnSp>
        <p:nvCxnSpPr>
          <p:cNvPr id="11273" name="Straight Connector 12"/>
          <p:cNvCxnSpPr>
            <a:cxnSpLocks noChangeShapeType="1"/>
          </p:cNvCxnSpPr>
          <p:nvPr/>
        </p:nvCxnSpPr>
        <p:spPr bwMode="auto">
          <a:xfrm>
            <a:off x="2863850" y="1897063"/>
            <a:ext cx="636588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3500438" y="1670050"/>
            <a:ext cx="66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1749425" y="2859088"/>
          <a:ext cx="831850" cy="693737"/>
        </p:xfrm>
        <a:graphic>
          <a:graphicData uri="http://schemas.openxmlformats.org/presentationml/2006/ole">
            <p:oleObj spid="_x0000_s721924" name="Equation" r:id="rId5" imgW="5331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Permittivity and Permeability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Maxwell’s Equations</a:t>
            </a:r>
          </a:p>
          <a:p>
            <a:r>
              <a:rPr lang="en-US" dirty="0" smtClean="0"/>
              <a:t>Electric Field, Potential, and Capacitance</a:t>
            </a:r>
          </a:p>
          <a:p>
            <a:r>
              <a:rPr lang="en-US" dirty="0" smtClean="0"/>
              <a:t>Magnetic Field, Current, and Inductance</a:t>
            </a:r>
          </a:p>
          <a:p>
            <a:r>
              <a:rPr lang="en-US" dirty="0" smtClean="0"/>
              <a:t>Capacitive (Electric Field) and Inductive (Magnetic Field) Coupling</a:t>
            </a:r>
          </a:p>
          <a:p>
            <a:r>
              <a:rPr lang="en-US" dirty="0" smtClean="0"/>
              <a:t>Yin/Yang Relationship Between Currents and Radiated Fields</a:t>
            </a:r>
          </a:p>
          <a:p>
            <a:r>
              <a:rPr lang="en-US" dirty="0" smtClean="0"/>
              <a:t>Wave Propagation</a:t>
            </a:r>
          </a:p>
          <a:p>
            <a:r>
              <a:rPr lang="en-US" dirty="0" smtClean="0"/>
              <a:t>Why Do EMC Folks Speak in dB?</a:t>
            </a:r>
          </a:p>
          <a:p>
            <a:r>
              <a:rPr lang="en-US" dirty="0" smtClean="0"/>
              <a:t>Differential Mode (DM) vs. Common Mode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Wave Propagation (a practical look)</a:t>
            </a:r>
          </a:p>
        </p:txBody>
      </p:sp>
      <p:sp>
        <p:nvSpPr>
          <p:cNvPr id="12293" name="Content Placeholder 20"/>
          <p:cNvSpPr>
            <a:spLocks noGrp="1"/>
          </p:cNvSpPr>
          <p:nvPr>
            <p:ph idx="4294967295"/>
          </p:nvPr>
        </p:nvSpPr>
        <p:spPr>
          <a:xfrm>
            <a:off x="157163" y="1066800"/>
            <a:ext cx="8796337" cy="533400"/>
          </a:xfrm>
        </p:spPr>
        <p:txBody>
          <a:bodyPr/>
          <a:lstStyle/>
          <a:p>
            <a:r>
              <a:rPr lang="en-US" sz="1600" smtClean="0"/>
              <a:t>Finite speed of light gives rise to electromagnetic waves propagating in space</a:t>
            </a:r>
          </a:p>
          <a:p>
            <a:endParaRPr lang="en-US" sz="1600" smtClean="0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386013" y="2120900"/>
            <a:ext cx="312737" cy="304800"/>
            <a:chOff x="2112335" y="3012558"/>
            <a:chExt cx="312922" cy="304604"/>
          </a:xfrm>
        </p:grpSpPr>
        <p:sp>
          <p:nvSpPr>
            <p:cNvPr id="12349" name="TextBox 61"/>
            <p:cNvSpPr txBox="1">
              <a:spLocks noChangeArrowheads="1"/>
            </p:cNvSpPr>
            <p:nvPr/>
          </p:nvSpPr>
          <p:spPr bwMode="auto">
            <a:xfrm>
              <a:off x="2112335" y="3012558"/>
              <a:ext cx="312922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12350" name="Straight Arrow Connector 66"/>
            <p:cNvCxnSpPr>
              <a:cxnSpLocks noChangeShapeType="1"/>
            </p:cNvCxnSpPr>
            <p:nvPr/>
          </p:nvCxnSpPr>
          <p:spPr bwMode="auto">
            <a:xfrm>
              <a:off x="2218660" y="3042500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2863850" y="2890838"/>
            <a:ext cx="303213" cy="304800"/>
            <a:chOff x="2690037" y="3320902"/>
            <a:chExt cx="303304" cy="304604"/>
          </a:xfrm>
        </p:grpSpPr>
        <p:sp>
          <p:nvSpPr>
            <p:cNvPr id="12347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12348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pic>
        <p:nvPicPr>
          <p:cNvPr id="12296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2160588"/>
            <a:ext cx="1330325" cy="1773237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sp>
        <p:nvSpPr>
          <p:cNvPr id="12297" name="Curved Left Arrow 45"/>
          <p:cNvSpPr>
            <a:spLocks noChangeArrowheads="1"/>
          </p:cNvSpPr>
          <p:nvPr/>
        </p:nvSpPr>
        <p:spPr bwMode="auto">
          <a:xfrm flipV="1">
            <a:off x="2463800" y="2368550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0" name="Circular Arrow 29"/>
          <p:cNvSpPr/>
          <p:nvPr/>
        </p:nvSpPr>
        <p:spPr bwMode="auto">
          <a:xfrm rot="5400000">
            <a:off x="2451100" y="2120900"/>
            <a:ext cx="760413" cy="842963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9" name="Curved Left Arrow 48"/>
          <p:cNvSpPr>
            <a:spLocks noChangeArrowheads="1"/>
          </p:cNvSpPr>
          <p:nvPr/>
        </p:nvSpPr>
        <p:spPr bwMode="auto">
          <a:xfrm flipV="1">
            <a:off x="3276600" y="2368550"/>
            <a:ext cx="433388" cy="347663"/>
          </a:xfrm>
          <a:prstGeom prst="curvedLeftArrow">
            <a:avLst>
              <a:gd name="adj1" fmla="val 25000"/>
              <a:gd name="adj2" fmla="val 50000"/>
              <a:gd name="adj3" fmla="val 2503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2" name="Circular Arrow 31"/>
          <p:cNvSpPr/>
          <p:nvPr/>
        </p:nvSpPr>
        <p:spPr bwMode="auto">
          <a:xfrm rot="5400000">
            <a:off x="3264693" y="2120107"/>
            <a:ext cx="760413" cy="844550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1" name="Curved Left Arrow 50"/>
          <p:cNvSpPr>
            <a:spLocks noChangeArrowheads="1"/>
          </p:cNvSpPr>
          <p:nvPr/>
        </p:nvSpPr>
        <p:spPr bwMode="auto">
          <a:xfrm flipV="1">
            <a:off x="4090988" y="2368550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34" name="Circular Arrow 33"/>
          <p:cNvSpPr/>
          <p:nvPr/>
        </p:nvSpPr>
        <p:spPr bwMode="auto">
          <a:xfrm rot="5400000">
            <a:off x="4078287" y="2120901"/>
            <a:ext cx="760413" cy="842962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03" name="Freeform 22"/>
          <p:cNvSpPr>
            <a:spLocks/>
          </p:cNvSpPr>
          <p:nvPr/>
        </p:nvSpPr>
        <p:spPr bwMode="auto">
          <a:xfrm>
            <a:off x="1217613" y="4192588"/>
            <a:ext cx="863600" cy="714375"/>
          </a:xfrm>
          <a:custGeom>
            <a:avLst/>
            <a:gdLst>
              <a:gd name="T0" fmla="*/ 0 w 1652588"/>
              <a:gd name="T1" fmla="*/ 321037 h 715169"/>
              <a:gd name="T2" fmla="*/ 1 w 1652588"/>
              <a:gd name="T3" fmla="*/ 708 h 715169"/>
              <a:gd name="T4" fmla="*/ 1 w 1652588"/>
              <a:gd name="T5" fmla="*/ 325367 h 715169"/>
              <a:gd name="T6" fmla="*/ 1 w 1652588"/>
              <a:gd name="T7" fmla="*/ 650012 h 715169"/>
              <a:gd name="T8" fmla="*/ 1 w 1652588"/>
              <a:gd name="T9" fmla="*/ 325367 h 715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2588"/>
              <a:gd name="T16" fmla="*/ 0 h 715169"/>
              <a:gd name="T17" fmla="*/ 1652588 w 1652588"/>
              <a:gd name="T18" fmla="*/ 715169 h 715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2588" h="715169">
                <a:moveTo>
                  <a:pt x="0" y="353219"/>
                </a:moveTo>
                <a:cubicBezTo>
                  <a:pt x="138509" y="176609"/>
                  <a:pt x="277019" y="0"/>
                  <a:pt x="414338" y="794"/>
                </a:cubicBezTo>
                <a:cubicBezTo>
                  <a:pt x="551657" y="1588"/>
                  <a:pt x="823913" y="357982"/>
                  <a:pt x="823913" y="357982"/>
                </a:cubicBezTo>
                <a:cubicBezTo>
                  <a:pt x="961232" y="477044"/>
                  <a:pt x="1100138" y="715169"/>
                  <a:pt x="1238250" y="715169"/>
                </a:cubicBezTo>
                <a:cubicBezTo>
                  <a:pt x="1376362" y="715169"/>
                  <a:pt x="1514475" y="536575"/>
                  <a:pt x="1652588" y="35798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304" name="Straight Connector 23"/>
          <p:cNvCxnSpPr>
            <a:cxnSpLocks noChangeShapeType="1"/>
          </p:cNvCxnSpPr>
          <p:nvPr/>
        </p:nvCxnSpPr>
        <p:spPr bwMode="auto">
          <a:xfrm rot="5400000">
            <a:off x="643732" y="4607719"/>
            <a:ext cx="11477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2305" name="Straight Connector 24"/>
          <p:cNvCxnSpPr>
            <a:cxnSpLocks noChangeShapeType="1"/>
          </p:cNvCxnSpPr>
          <p:nvPr/>
        </p:nvCxnSpPr>
        <p:spPr bwMode="auto">
          <a:xfrm rot="5400000">
            <a:off x="1504157" y="4607719"/>
            <a:ext cx="11477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2306" name="Straight Arrow Connector 25"/>
          <p:cNvCxnSpPr>
            <a:cxnSpLocks noChangeShapeType="1"/>
          </p:cNvCxnSpPr>
          <p:nvPr/>
        </p:nvCxnSpPr>
        <p:spPr bwMode="auto">
          <a:xfrm>
            <a:off x="1223963" y="5049838"/>
            <a:ext cx="8572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307" name="TextBox 26"/>
          <p:cNvSpPr txBox="1">
            <a:spLocks noChangeArrowheads="1"/>
          </p:cNvSpPr>
          <p:nvPr/>
        </p:nvSpPr>
        <p:spPr bwMode="auto">
          <a:xfrm>
            <a:off x="1409700" y="4943475"/>
            <a:ext cx="504825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0" i="1"/>
              <a:t>T = 1/f </a:t>
            </a:r>
          </a:p>
        </p:txBody>
      </p:sp>
      <p:sp>
        <p:nvSpPr>
          <p:cNvPr id="12308" name="TextBox 27"/>
          <p:cNvSpPr txBox="1">
            <a:spLocks noChangeArrowheads="1"/>
          </p:cNvSpPr>
          <p:nvPr/>
        </p:nvSpPr>
        <p:spPr bwMode="auto">
          <a:xfrm>
            <a:off x="1452563" y="5119688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i="1"/>
              <a:t>f(t)</a:t>
            </a:r>
          </a:p>
        </p:txBody>
      </p:sp>
      <p:sp>
        <p:nvSpPr>
          <p:cNvPr id="12309" name="Curved Left Arrow 52"/>
          <p:cNvSpPr>
            <a:spLocks noChangeArrowheads="1"/>
          </p:cNvSpPr>
          <p:nvPr/>
        </p:nvSpPr>
        <p:spPr bwMode="auto">
          <a:xfrm flipV="1">
            <a:off x="4905375" y="2368550"/>
            <a:ext cx="431800" cy="347663"/>
          </a:xfrm>
          <a:prstGeom prst="curvedLeftArrow">
            <a:avLst>
              <a:gd name="adj1" fmla="val 25000"/>
              <a:gd name="adj2" fmla="val 50000"/>
              <a:gd name="adj3" fmla="val 24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54" name="Circular Arrow 53"/>
          <p:cNvSpPr/>
          <p:nvPr/>
        </p:nvSpPr>
        <p:spPr bwMode="auto">
          <a:xfrm rot="5400000">
            <a:off x="4892675" y="2120900"/>
            <a:ext cx="760413" cy="842963"/>
          </a:xfrm>
          <a:prstGeom prst="circular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11" name="Freeform 28"/>
          <p:cNvSpPr>
            <a:spLocks/>
          </p:cNvSpPr>
          <p:nvPr/>
        </p:nvSpPr>
        <p:spPr bwMode="auto">
          <a:xfrm flipH="1">
            <a:off x="2389188" y="3257550"/>
            <a:ext cx="865187" cy="714375"/>
          </a:xfrm>
          <a:custGeom>
            <a:avLst/>
            <a:gdLst>
              <a:gd name="T0" fmla="*/ 0 w 1652588"/>
              <a:gd name="T1" fmla="*/ 321037 h 715169"/>
              <a:gd name="T2" fmla="*/ 1 w 1652588"/>
              <a:gd name="T3" fmla="*/ 708 h 715169"/>
              <a:gd name="T4" fmla="*/ 1 w 1652588"/>
              <a:gd name="T5" fmla="*/ 325367 h 715169"/>
              <a:gd name="T6" fmla="*/ 1 w 1652588"/>
              <a:gd name="T7" fmla="*/ 650012 h 715169"/>
              <a:gd name="T8" fmla="*/ 1 w 1652588"/>
              <a:gd name="T9" fmla="*/ 325367 h 715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2588"/>
              <a:gd name="T16" fmla="*/ 0 h 715169"/>
              <a:gd name="T17" fmla="*/ 1652588 w 1652588"/>
              <a:gd name="T18" fmla="*/ 715169 h 715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2588" h="715169">
                <a:moveTo>
                  <a:pt x="0" y="353219"/>
                </a:moveTo>
                <a:cubicBezTo>
                  <a:pt x="138509" y="176609"/>
                  <a:pt x="277019" y="0"/>
                  <a:pt x="414338" y="794"/>
                </a:cubicBezTo>
                <a:cubicBezTo>
                  <a:pt x="551657" y="1588"/>
                  <a:pt x="823913" y="357982"/>
                  <a:pt x="823913" y="357982"/>
                </a:cubicBezTo>
                <a:cubicBezTo>
                  <a:pt x="961232" y="477044"/>
                  <a:pt x="1100138" y="715169"/>
                  <a:pt x="1238250" y="715169"/>
                </a:cubicBezTo>
                <a:cubicBezTo>
                  <a:pt x="1376362" y="715169"/>
                  <a:pt x="1514475" y="536575"/>
                  <a:pt x="1652588" y="35798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312" name="Straight Connector 29"/>
          <p:cNvCxnSpPr>
            <a:cxnSpLocks noChangeShapeType="1"/>
          </p:cNvCxnSpPr>
          <p:nvPr/>
        </p:nvCxnSpPr>
        <p:spPr bwMode="auto">
          <a:xfrm rot="5400000">
            <a:off x="1815306" y="3672682"/>
            <a:ext cx="11477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2313" name="Straight Connector 30"/>
          <p:cNvCxnSpPr>
            <a:cxnSpLocks noChangeShapeType="1"/>
          </p:cNvCxnSpPr>
          <p:nvPr/>
        </p:nvCxnSpPr>
        <p:spPr bwMode="auto">
          <a:xfrm rot="5400000">
            <a:off x="2675731" y="3672682"/>
            <a:ext cx="11477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2314" name="Left Brace 31"/>
          <p:cNvSpPr>
            <a:spLocks/>
          </p:cNvSpPr>
          <p:nvPr/>
        </p:nvSpPr>
        <p:spPr bwMode="auto">
          <a:xfrm rot="-5400000">
            <a:off x="2658269" y="3980657"/>
            <a:ext cx="319087" cy="863600"/>
          </a:xfrm>
          <a:prstGeom prst="leftBrace">
            <a:avLst>
              <a:gd name="adj1" fmla="val 8320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12315" name="TextBox 32"/>
          <p:cNvSpPr txBox="1">
            <a:spLocks noChangeArrowheads="1"/>
          </p:cNvSpPr>
          <p:nvPr/>
        </p:nvSpPr>
        <p:spPr bwMode="auto">
          <a:xfrm>
            <a:off x="2254250" y="45418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i="1">
                <a:solidFill>
                  <a:srgbClr val="FF0000"/>
                </a:solidFill>
              </a:rPr>
              <a:t>Wavelength</a:t>
            </a:r>
          </a:p>
          <a:p>
            <a:pPr algn="ctr"/>
            <a:r>
              <a:rPr lang="en-US" sz="1000" i="1">
                <a:solidFill>
                  <a:srgbClr val="FF0000"/>
                </a:solidFill>
              </a:rPr>
              <a:t>(</a:t>
            </a:r>
            <a:r>
              <a:rPr lang="el-GR" sz="1000" i="1">
                <a:solidFill>
                  <a:srgbClr val="FF0000"/>
                </a:solidFill>
              </a:rPr>
              <a:t>λ</a:t>
            </a:r>
            <a:r>
              <a:rPr lang="en-US" sz="1000" i="1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12290" name="Object 20"/>
          <p:cNvGraphicFramePr>
            <a:graphicFrameLocks noChangeAspect="1"/>
          </p:cNvGraphicFramePr>
          <p:nvPr/>
        </p:nvGraphicFramePr>
        <p:xfrm>
          <a:off x="4122649" y="4021585"/>
          <a:ext cx="1933575" cy="698500"/>
        </p:xfrm>
        <a:graphic>
          <a:graphicData uri="http://schemas.openxmlformats.org/presentationml/2006/ole">
            <p:oleObj spid="_x0000_s722946" name="Equation" r:id="rId4" imgW="1193760" imgH="431640" progId="Equation.3">
              <p:embed/>
            </p:oleObj>
          </a:graphicData>
        </a:graphic>
      </p:graphicFrame>
      <p:cxnSp>
        <p:nvCxnSpPr>
          <p:cNvPr id="12316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5818188" y="2339975"/>
            <a:ext cx="134938" cy="2301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317" name="Straight Arrow Connector 11"/>
          <p:cNvCxnSpPr>
            <a:cxnSpLocks noChangeShapeType="1"/>
          </p:cNvCxnSpPr>
          <p:nvPr/>
        </p:nvCxnSpPr>
        <p:spPr bwMode="auto">
          <a:xfrm rot="-5400000" flipH="1" flipV="1">
            <a:off x="5518151" y="2771775"/>
            <a:ext cx="501650" cy="31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12318" name="Straight Arrow Connector 13"/>
          <p:cNvCxnSpPr>
            <a:cxnSpLocks noChangeShapeType="1"/>
          </p:cNvCxnSpPr>
          <p:nvPr/>
        </p:nvCxnSpPr>
        <p:spPr bwMode="auto">
          <a:xfrm>
            <a:off x="5761038" y="2543175"/>
            <a:ext cx="925512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5816600" y="2119313"/>
            <a:ext cx="312738" cy="304800"/>
            <a:chOff x="2112335" y="3012558"/>
            <a:chExt cx="312922" cy="304604"/>
          </a:xfrm>
        </p:grpSpPr>
        <p:sp>
          <p:nvSpPr>
            <p:cNvPr id="12345" name="TextBox 61"/>
            <p:cNvSpPr txBox="1">
              <a:spLocks noChangeArrowheads="1"/>
            </p:cNvSpPr>
            <p:nvPr/>
          </p:nvSpPr>
          <p:spPr bwMode="auto">
            <a:xfrm>
              <a:off x="2112335" y="3012558"/>
              <a:ext cx="312922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12346" name="Straight Arrow Connector 66"/>
            <p:cNvCxnSpPr>
              <a:cxnSpLocks noChangeShapeType="1"/>
            </p:cNvCxnSpPr>
            <p:nvPr/>
          </p:nvCxnSpPr>
          <p:spPr bwMode="auto">
            <a:xfrm>
              <a:off x="2218660" y="3042500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5741988" y="2867025"/>
            <a:ext cx="303212" cy="304800"/>
            <a:chOff x="2690037" y="3320902"/>
            <a:chExt cx="303304" cy="304604"/>
          </a:xfrm>
        </p:grpSpPr>
        <p:sp>
          <p:nvSpPr>
            <p:cNvPr id="12343" name="TextBox 62"/>
            <p:cNvSpPr txBox="1">
              <a:spLocks noChangeArrowheads="1"/>
            </p:cNvSpPr>
            <p:nvPr/>
          </p:nvSpPr>
          <p:spPr bwMode="auto">
            <a:xfrm>
              <a:off x="2690037" y="3320902"/>
              <a:ext cx="303304" cy="30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solidFill>
                    <a:srgbClr val="0000FF"/>
                  </a:solidFill>
                </a:rPr>
                <a:t>E</a:t>
              </a:r>
            </a:p>
          </p:txBody>
        </p:sp>
        <p:cxnSp>
          <p:nvCxnSpPr>
            <p:cNvPr id="12344" name="Straight Arrow Connector 68"/>
            <p:cNvCxnSpPr>
              <a:cxnSpLocks noChangeShapeType="1"/>
            </p:cNvCxnSpPr>
            <p:nvPr/>
          </p:nvCxnSpPr>
          <p:spPr bwMode="auto">
            <a:xfrm>
              <a:off x="2789274" y="3350844"/>
              <a:ext cx="170121" cy="1588"/>
            </a:xfrm>
            <a:prstGeom prst="straightConnector1">
              <a:avLst/>
            </a:prstGeom>
            <a:noFill/>
            <a:ln w="3175" algn="ctr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6756400" y="2336800"/>
          <a:ext cx="1158875" cy="355600"/>
        </p:xfrm>
        <a:graphic>
          <a:graphicData uri="http://schemas.openxmlformats.org/presentationml/2006/ole">
            <p:oleObj spid="_x0000_s722947" name="Equation" r:id="rId5" imgW="660240" imgH="203040" progId="Equation.3">
              <p:embed/>
            </p:oleObj>
          </a:graphicData>
        </a:graphic>
      </p:graphicFrame>
      <p:sp>
        <p:nvSpPr>
          <p:cNvPr id="12321" name="TextBox 21"/>
          <p:cNvSpPr txBox="1">
            <a:spLocks noChangeArrowheads="1"/>
          </p:cNvSpPr>
          <p:nvPr/>
        </p:nvSpPr>
        <p:spPr bwMode="auto">
          <a:xfrm>
            <a:off x="6205538" y="2773363"/>
            <a:ext cx="22590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Direction of propagation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Power density in W/m</a:t>
            </a:r>
            <a:r>
              <a:rPr lang="en-US" sz="1400" baseline="30000">
                <a:solidFill>
                  <a:srgbClr val="FF0000"/>
                </a:solidFill>
              </a:rPr>
              <a:t>2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(V/m x A/m)</a:t>
            </a:r>
            <a:endParaRPr lang="en-US" sz="1400" baseline="30000">
              <a:solidFill>
                <a:srgbClr val="FF0000"/>
              </a:solidFill>
            </a:endParaRPr>
          </a:p>
        </p:txBody>
      </p:sp>
      <p:sp>
        <p:nvSpPr>
          <p:cNvPr id="12322" name="TextBox 22"/>
          <p:cNvSpPr txBox="1">
            <a:spLocks noChangeArrowheads="1"/>
          </p:cNvSpPr>
          <p:nvPr/>
        </p:nvSpPr>
        <p:spPr bwMode="auto">
          <a:xfrm>
            <a:off x="6657975" y="2084388"/>
            <a:ext cx="1354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Poynting Vector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300185" y="3790660"/>
          <a:ext cx="1447808" cy="130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4"/>
                <a:gridCol w="723904"/>
              </a:tblGrid>
              <a:tr h="260390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 smtClean="0"/>
                        <a:t>f</a:t>
                      </a:r>
                      <a:r>
                        <a:rPr lang="en-US" sz="1100" b="1" u="none" baseline="0" dirty="0" smtClean="0"/>
                        <a:t> (MHz)</a:t>
                      </a:r>
                      <a:endParaRPr lang="en-US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u="none" dirty="0" smtClean="0"/>
                        <a:t>λ</a:t>
                      </a:r>
                      <a:r>
                        <a:rPr lang="en-US" sz="1100" b="1" u="none" dirty="0" smtClean="0"/>
                        <a:t> (m)</a:t>
                      </a:r>
                      <a:endParaRPr lang="en-US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0390"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100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0"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0"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300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0"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3000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0.1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" name="Picture 11" descr="http://nees.oregonstate.edu/killer_wave/wa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085" y="1"/>
            <a:ext cx="965914" cy="714706"/>
          </a:xfrm>
          <a:prstGeom prst="rect">
            <a:avLst/>
          </a:prstGeom>
          <a:noFill/>
        </p:spPr>
      </p:pic>
      <p:pic>
        <p:nvPicPr>
          <p:cNvPr id="117765" name="Picture 5" descr="https://encrypted-tbn1.gstatic.com/images?q=tbn:ANd9GcRMDbXvuhcRr5aIAN_rl2XhLr1o4I-A42zb14R0v5mlBpoqM0AY9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4141" y="5776922"/>
            <a:ext cx="1160789" cy="1081078"/>
          </a:xfrm>
          <a:prstGeom prst="rect">
            <a:avLst/>
          </a:prstGeom>
          <a:noFill/>
        </p:spPr>
      </p:pic>
      <p:sp>
        <p:nvSpPr>
          <p:cNvPr id="46" name="Rounded Rectangular Callout 45"/>
          <p:cNvSpPr/>
          <p:nvPr/>
        </p:nvSpPr>
        <p:spPr bwMode="auto">
          <a:xfrm>
            <a:off x="5563675" y="5962916"/>
            <a:ext cx="1468192" cy="682581"/>
          </a:xfrm>
          <a:prstGeom prst="wedgeRoundRectCallout">
            <a:avLst>
              <a:gd name="adj1" fmla="val 82322"/>
              <a:gd name="adj2" fmla="val 35127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40947" y="6001555"/>
            <a:ext cx="132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crux of the biscuit…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Permittivity and Permeability</a:t>
            </a:r>
          </a:p>
          <a:p>
            <a:r>
              <a:rPr lang="en-US" dirty="0" smtClean="0"/>
              <a:t>Maxwell’s Equations</a:t>
            </a:r>
          </a:p>
          <a:p>
            <a:r>
              <a:rPr lang="en-US" dirty="0" smtClean="0"/>
              <a:t>Electric Field, Potential, and Capacitance</a:t>
            </a:r>
          </a:p>
          <a:p>
            <a:r>
              <a:rPr lang="en-US" dirty="0" smtClean="0"/>
              <a:t>Magnetic Field, Current, and Inductance</a:t>
            </a:r>
          </a:p>
          <a:p>
            <a:r>
              <a:rPr lang="en-US" dirty="0" smtClean="0"/>
              <a:t>Capacitive (Electric Field) and Inductive (Magnetic Field) Coupling</a:t>
            </a:r>
          </a:p>
          <a:p>
            <a:r>
              <a:rPr lang="en-US" dirty="0" smtClean="0"/>
              <a:t>Yin/Yang Relationship Between Currents and Radiated Fields</a:t>
            </a:r>
          </a:p>
          <a:p>
            <a:r>
              <a:rPr lang="en-US" dirty="0" smtClean="0"/>
              <a:t>Wave Propagation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 Do EMC Folks Speak in dB?</a:t>
            </a:r>
          </a:p>
          <a:p>
            <a:r>
              <a:rPr lang="en-US" dirty="0" smtClean="0"/>
              <a:t>Differential Mode (DM) vs. Common Mode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EMC Folks Speak in dB?</a:t>
            </a:r>
          </a:p>
        </p:txBody>
      </p:sp>
      <p:sp>
        <p:nvSpPr>
          <p:cNvPr id="184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It’s all about dynamic range; measurements can span many orders of magnitude</a:t>
            </a:r>
          </a:p>
          <a:p>
            <a:r>
              <a:rPr lang="en-US" sz="1400" dirty="0" smtClean="0"/>
              <a:t>dB always expresses a power ratio: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Because power is proportional to the square of voltage or current, when used as a ratio of voltages or currents, the conversions are as follows: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Typical references used in EMI testing are 1 µV , 1 µA, and 1 mW: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392238" y="1771650"/>
          <a:ext cx="1255712" cy="536575"/>
        </p:xfrm>
        <a:graphic>
          <a:graphicData uri="http://schemas.openxmlformats.org/presentationml/2006/ole">
            <p:oleObj spid="_x0000_s723970" name="Equation" r:id="rId3" imgW="1130040" imgH="48240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339850" y="2960688"/>
          <a:ext cx="2301875" cy="1123950"/>
        </p:xfrm>
        <a:graphic>
          <a:graphicData uri="http://schemas.openxmlformats.org/presentationml/2006/ole">
            <p:oleObj spid="_x0000_s723971" name="Equation" r:id="rId4" imgW="2133360" imgH="104112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266825" y="4803775"/>
          <a:ext cx="1674813" cy="1081088"/>
        </p:xfrm>
        <a:graphic>
          <a:graphicData uri="http://schemas.openxmlformats.org/presentationml/2006/ole">
            <p:oleObj spid="_x0000_s723972" name="Equation" r:id="rId5" imgW="1460160" imgH="939600" progId="Equation.3">
              <p:embed/>
            </p:oleObj>
          </a:graphicData>
        </a:graphic>
      </p:graphicFrame>
      <p:sp>
        <p:nvSpPr>
          <p:cNvPr id="18440" name="TextBox 6"/>
          <p:cNvSpPr txBox="1">
            <a:spLocks noChangeArrowheads="1"/>
          </p:cNvSpPr>
          <p:nvPr/>
        </p:nvSpPr>
        <p:spPr bwMode="auto">
          <a:xfrm>
            <a:off x="3082925" y="4889500"/>
            <a:ext cx="3602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0 dBµV = 1 µV, 60 dBµV = 1 mV, 120 dBµV = 1 V</a:t>
            </a: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3082925" y="5465763"/>
            <a:ext cx="3651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0 dBµA = 1 µA, 60 dBµA = 1 mA, 120 dBµA = 1 A</a:t>
            </a: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1325563" y="5965825"/>
          <a:ext cx="1616075" cy="496888"/>
        </p:xfrm>
        <a:graphic>
          <a:graphicData uri="http://schemas.openxmlformats.org/presentationml/2006/ole">
            <p:oleObj spid="_x0000_s723973" name="Equation" r:id="rId6" imgW="1409400" imgH="431640" progId="Equation.3">
              <p:embed/>
            </p:oleObj>
          </a:graphicData>
        </a:graphic>
      </p:graphicFrame>
      <p:sp>
        <p:nvSpPr>
          <p:cNvPr id="18442" name="TextBox 7"/>
          <p:cNvSpPr txBox="1">
            <a:spLocks noChangeArrowheads="1"/>
          </p:cNvSpPr>
          <p:nvPr/>
        </p:nvSpPr>
        <p:spPr bwMode="auto">
          <a:xfrm>
            <a:off x="3082925" y="6043613"/>
            <a:ext cx="353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0 dBm = 1 mW, 30 dBm = 1 W, 60 dBm = 1 kW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Handy dB Conversions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13600" y="1889100"/>
          <a:ext cx="2837840" cy="638514"/>
        </p:xfrm>
        <a:graphic>
          <a:graphicData uri="http://schemas.openxmlformats.org/presentationml/2006/ole">
            <p:oleObj spid="_x0000_s724994" name="Equation" r:id="rId3" imgW="1015920" imgH="228600" progId="Equation.3">
              <p:embed/>
            </p:oleObj>
          </a:graphicData>
        </a:graphic>
      </p:graphicFrame>
      <p:graphicFrame>
        <p:nvGraphicFramePr>
          <p:cNvPr id="596995" name="Object 3"/>
          <p:cNvGraphicFramePr>
            <a:graphicFrameLocks noChangeAspect="1"/>
          </p:cNvGraphicFramePr>
          <p:nvPr/>
        </p:nvGraphicFramePr>
        <p:xfrm>
          <a:off x="3123875" y="2665738"/>
          <a:ext cx="2980464" cy="636937"/>
        </p:xfrm>
        <a:graphic>
          <a:graphicData uri="http://schemas.openxmlformats.org/presentationml/2006/ole">
            <p:oleObj spid="_x0000_s724995" name="Equation" r:id="rId4" imgW="1066680" imgH="228600" progId="Equation.3">
              <p:embed/>
            </p:oleObj>
          </a:graphicData>
        </a:graphic>
      </p:graphicFrame>
      <p:graphicFrame>
        <p:nvGraphicFramePr>
          <p:cNvPr id="596996" name="Object 4"/>
          <p:cNvGraphicFramePr>
            <a:graphicFrameLocks noChangeAspect="1"/>
          </p:cNvGraphicFramePr>
          <p:nvPr/>
        </p:nvGraphicFramePr>
        <p:xfrm>
          <a:off x="2932700" y="3440799"/>
          <a:ext cx="3229172" cy="636938"/>
        </p:xfrm>
        <a:graphic>
          <a:graphicData uri="http://schemas.openxmlformats.org/presentationml/2006/ole">
            <p:oleObj spid="_x0000_s724996" name="Equation" r:id="rId5" imgW="1155600" imgH="228600" progId="Equation.3">
              <p:embed/>
            </p:oleObj>
          </a:graphicData>
        </a:graphic>
      </p:graphicFrame>
      <p:graphicFrame>
        <p:nvGraphicFramePr>
          <p:cNvPr id="596997" name="Object 5"/>
          <p:cNvGraphicFramePr>
            <a:graphicFrameLocks noChangeAspect="1"/>
          </p:cNvGraphicFramePr>
          <p:nvPr/>
        </p:nvGraphicFramePr>
        <p:xfrm>
          <a:off x="3131413" y="4215862"/>
          <a:ext cx="2980464" cy="636937"/>
        </p:xfrm>
        <a:graphic>
          <a:graphicData uri="http://schemas.openxmlformats.org/presentationml/2006/ole">
            <p:oleObj spid="_x0000_s724997" name="Equation" r:id="rId6" imgW="1066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Handy dB Conversions (cont.)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87200" y="2275200"/>
            <a:ext cx="0" cy="234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087200" y="4622400"/>
            <a:ext cx="309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224000" y="2937600"/>
            <a:ext cx="2361600" cy="158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974400" y="457200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400" y="223320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5200" y="3254400"/>
            <a:ext cx="69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4000" y="3795600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 20 dB/decade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149200" y="2276400"/>
            <a:ext cx="0" cy="234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149200" y="4623600"/>
            <a:ext cx="309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286000" y="2938800"/>
            <a:ext cx="2361600" cy="158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036400" y="457320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2400" y="223440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4000" y="3730800"/>
            <a:ext cx="89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1/f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4800" y="3278400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= -20 dB/decade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 to dB</a:t>
            </a:r>
            <a:r>
              <a:rPr lang="el-GR" dirty="0" smtClean="0"/>
              <a:t>μ</a:t>
            </a:r>
            <a:r>
              <a:rPr lang="en-US" dirty="0" smtClean="0"/>
              <a:t>V Conversion for 50 </a:t>
            </a:r>
            <a:r>
              <a:rPr lang="el-GR" dirty="0" smtClean="0"/>
              <a:t>Ω</a:t>
            </a:r>
            <a:r>
              <a:rPr lang="en-US" dirty="0" smtClean="0"/>
              <a:t> System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25132" y="1830388"/>
          <a:ext cx="693737" cy="587375"/>
        </p:xfrm>
        <a:graphic>
          <a:graphicData uri="http://schemas.openxmlformats.org/presentationml/2006/ole">
            <p:oleObj spid="_x0000_s726018" name="Equation" r:id="rId3" imgW="495000" imgH="41904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230688" y="1109663"/>
          <a:ext cx="682625" cy="577850"/>
        </p:xfrm>
        <a:graphic>
          <a:graphicData uri="http://schemas.openxmlformats.org/presentationml/2006/ole">
            <p:oleObj spid="_x0000_s726019" name="Equation" r:id="rId4" imgW="495000" imgH="41904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163094" y="2787650"/>
          <a:ext cx="2817813" cy="317500"/>
        </p:xfrm>
        <a:graphic>
          <a:graphicData uri="http://schemas.openxmlformats.org/presentationml/2006/ole">
            <p:oleObj spid="_x0000_s726020" name="Equation" r:id="rId5" imgW="1803240" imgH="203040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580606" y="3271838"/>
          <a:ext cx="1982788" cy="327025"/>
        </p:xfrm>
        <a:graphic>
          <a:graphicData uri="http://schemas.openxmlformats.org/presentationml/2006/ole">
            <p:oleObj spid="_x0000_s726021" name="Equation" r:id="rId6" imgW="1079280" imgH="177480" progId="Equation.3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909094" y="3794125"/>
          <a:ext cx="3325813" cy="346075"/>
        </p:xfrm>
        <a:graphic>
          <a:graphicData uri="http://schemas.openxmlformats.org/presentationml/2006/ole">
            <p:oleObj spid="_x0000_s726022" name="Equation" r:id="rId7" imgW="1955520" imgH="203040" progId="Equation.3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013869" y="4449763"/>
          <a:ext cx="3116262" cy="525462"/>
        </p:xfrm>
        <a:graphic>
          <a:graphicData uri="http://schemas.openxmlformats.org/presentationml/2006/ole">
            <p:oleObj spid="_x0000_s726023" name="Equation" r:id="rId8" imgW="1206360" imgH="203040" progId="Equation.3">
              <p:embed/>
            </p:oleObj>
          </a:graphicData>
        </a:graphic>
      </p:graphicFrame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2535250" y="1973263"/>
            <a:ext cx="16414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For 50 </a:t>
            </a:r>
            <a:r>
              <a:rPr lang="el-GR" sz="1400" dirty="0">
                <a:solidFill>
                  <a:srgbClr val="FF0000"/>
                </a:solidFill>
              </a:rPr>
              <a:t>Ω</a:t>
            </a:r>
            <a:r>
              <a:rPr lang="en-US" sz="1400" dirty="0">
                <a:solidFill>
                  <a:srgbClr val="FF0000"/>
                </a:solidFill>
              </a:rPr>
              <a:t> system: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2476715" y="5858668"/>
            <a:ext cx="4190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For 50 </a:t>
            </a:r>
            <a:r>
              <a:rPr lang="el-GR" sz="2800" dirty="0">
                <a:solidFill>
                  <a:srgbClr val="FF0000"/>
                </a:solidFill>
              </a:rPr>
              <a:t>Ω</a:t>
            </a:r>
            <a:r>
              <a:rPr lang="en-US" sz="2800" dirty="0">
                <a:solidFill>
                  <a:srgbClr val="FF0000"/>
                </a:solidFill>
              </a:rPr>
              <a:t> system only!!!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7063" y="5114923"/>
            <a:ext cx="6329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dBm = 1 mW = 107 dB</a:t>
            </a:r>
            <a:r>
              <a:rPr lang="el-GR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224 mVrms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</a:t>
            </a:r>
            <a:r>
              <a:rPr lang="el-GR" dirty="0" smtClean="0"/>
              <a:t>μ</a:t>
            </a:r>
            <a:r>
              <a:rPr lang="en-US" dirty="0" smtClean="0"/>
              <a:t>V to dB</a:t>
            </a:r>
            <a:r>
              <a:rPr lang="el-GR" dirty="0" smtClean="0"/>
              <a:t>μ</a:t>
            </a:r>
            <a:r>
              <a:rPr lang="en-US" dirty="0" smtClean="0"/>
              <a:t>A Conversion for 50 </a:t>
            </a:r>
            <a:r>
              <a:rPr lang="el-GR" dirty="0" smtClean="0"/>
              <a:t>Ω</a:t>
            </a:r>
            <a:r>
              <a:rPr lang="en-US" dirty="0" smtClean="0"/>
              <a:t> System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20325" y="1998663"/>
          <a:ext cx="996950" cy="249237"/>
        </p:xfrm>
        <a:graphic>
          <a:graphicData uri="http://schemas.openxmlformats.org/presentationml/2006/ole">
            <p:oleObj spid="_x0000_s727042" name="Equation" r:id="rId3" imgW="711000" imgH="17748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835400" y="1276350"/>
          <a:ext cx="630238" cy="244475"/>
        </p:xfrm>
        <a:graphic>
          <a:graphicData uri="http://schemas.openxmlformats.org/presentationml/2006/ole">
            <p:oleObj spid="_x0000_s727043" name="Equation" r:id="rId4" imgW="457200" imgH="17748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150396" y="2787650"/>
          <a:ext cx="2836863" cy="317500"/>
        </p:xfrm>
        <a:graphic>
          <a:graphicData uri="http://schemas.openxmlformats.org/presentationml/2006/ole">
            <p:oleObj spid="_x0000_s727044" name="Equation" r:id="rId5" imgW="1815840" imgH="203040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355194" y="3257550"/>
          <a:ext cx="2427288" cy="327025"/>
        </p:xfrm>
        <a:graphic>
          <a:graphicData uri="http://schemas.openxmlformats.org/presentationml/2006/ole">
            <p:oleObj spid="_x0000_s727045" name="Equation" r:id="rId6" imgW="1320480" imgH="177480" progId="Equation.3">
              <p:embed/>
            </p:oleObj>
          </a:graphicData>
        </a:graphic>
      </p:graphicFrame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2178050" y="1973263"/>
            <a:ext cx="16414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For 50 </a:t>
            </a:r>
            <a:r>
              <a:rPr lang="el-GR" sz="1400">
                <a:solidFill>
                  <a:srgbClr val="FF0000"/>
                </a:solidFill>
              </a:rPr>
              <a:t>Ω</a:t>
            </a:r>
            <a:r>
              <a:rPr lang="en-US" sz="1400">
                <a:solidFill>
                  <a:srgbClr val="FF0000"/>
                </a:solidFill>
              </a:rPr>
              <a:t> system: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3069034" y="5051426"/>
            <a:ext cx="3005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For 50 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system </a:t>
            </a:r>
            <a:r>
              <a:rPr lang="en-US" sz="1800" dirty="0">
                <a:solidFill>
                  <a:srgbClr val="FF0000"/>
                </a:solidFill>
              </a:rPr>
              <a:t>only!!!</a:t>
            </a:r>
          </a:p>
        </p:txBody>
      </p:sp>
      <p:graphicFrame>
        <p:nvGraphicFramePr>
          <p:cNvPr id="464904" name="Object 5"/>
          <p:cNvGraphicFramePr>
            <a:graphicFrameLocks noChangeAspect="1"/>
          </p:cNvGraphicFramePr>
          <p:nvPr/>
        </p:nvGraphicFramePr>
        <p:xfrm>
          <a:off x="2671644" y="4421999"/>
          <a:ext cx="3800712" cy="521493"/>
        </p:xfrm>
        <a:graphic>
          <a:graphicData uri="http://schemas.openxmlformats.org/presentationml/2006/ole">
            <p:oleObj spid="_x0000_s727046" name="Equation" r:id="rId7" imgW="1485720" imgH="203040" progId="Equation.3">
              <p:embed/>
            </p:oleObj>
          </a:graphicData>
        </a:graphic>
      </p:graphicFrame>
      <p:graphicFrame>
        <p:nvGraphicFramePr>
          <p:cNvPr id="464905" name="Object 5"/>
          <p:cNvGraphicFramePr>
            <a:graphicFrameLocks noChangeAspect="1"/>
          </p:cNvGraphicFramePr>
          <p:nvPr/>
        </p:nvGraphicFramePr>
        <p:xfrm>
          <a:off x="2568571" y="3725864"/>
          <a:ext cx="4178300" cy="396875"/>
        </p:xfrm>
        <a:graphic>
          <a:graphicData uri="http://schemas.openxmlformats.org/presentationml/2006/ole">
            <p:oleObj spid="_x0000_s727047" name="Equation" r:id="rId8" imgW="22730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Blocks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Permittivity and Permeability</a:t>
            </a:r>
          </a:p>
          <a:p>
            <a:r>
              <a:rPr lang="en-US" dirty="0" smtClean="0"/>
              <a:t>Maxwell’s Equations</a:t>
            </a:r>
          </a:p>
          <a:p>
            <a:r>
              <a:rPr lang="en-US" dirty="0" smtClean="0"/>
              <a:t>Electric Field, Potential, and Capacitance</a:t>
            </a:r>
          </a:p>
          <a:p>
            <a:r>
              <a:rPr lang="en-US" dirty="0" smtClean="0"/>
              <a:t>Magnetic Field, Current, and Inductance</a:t>
            </a:r>
          </a:p>
          <a:p>
            <a:r>
              <a:rPr lang="en-US" dirty="0" smtClean="0"/>
              <a:t>Capacitive (Electric Field) and Inductive (Magnetic Field) Coupling</a:t>
            </a:r>
          </a:p>
          <a:p>
            <a:r>
              <a:rPr lang="en-US" dirty="0" smtClean="0"/>
              <a:t>Yin/Yang Relationship Between Currents and Radiated Fields</a:t>
            </a:r>
          </a:p>
          <a:p>
            <a:r>
              <a:rPr lang="en-US" dirty="0" smtClean="0"/>
              <a:t>Wave Propagation</a:t>
            </a:r>
          </a:p>
          <a:p>
            <a:r>
              <a:rPr lang="en-US" dirty="0" smtClean="0"/>
              <a:t>Why Do EMC Folks Speak in dB?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Differential Mode (DM) vs. Common Mode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Mode (DM) vs. Common Mode (CM)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Figure below from Marshall Space Flight Center Electromagnetic Compatibility Design and Interference Control (MEDIC) Handbook, p. 35</a:t>
            </a:r>
          </a:p>
          <a:p>
            <a:r>
              <a:rPr lang="en-US" sz="1600" dirty="0" smtClean="0"/>
              <a:t>Knowledge of whether noise currents are DM or CM are essential to diagnose and fix problems</a:t>
            </a: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93" y="2623736"/>
            <a:ext cx="8361046" cy="29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5548076" y="3871742"/>
            <a:ext cx="1501648" cy="493776"/>
          </a:xfrm>
          <a:custGeom>
            <a:avLst/>
            <a:gdLst>
              <a:gd name="connsiteX0" fmla="*/ 989584 w 1501648"/>
              <a:gd name="connsiteY0" fmla="*/ 20320 h 493776"/>
              <a:gd name="connsiteX1" fmla="*/ 428752 w 1501648"/>
              <a:gd name="connsiteY1" fmla="*/ 20320 h 493776"/>
              <a:gd name="connsiteX2" fmla="*/ 50800 w 1501648"/>
              <a:gd name="connsiteY2" fmla="*/ 142240 h 493776"/>
              <a:gd name="connsiteX3" fmla="*/ 123952 w 1501648"/>
              <a:gd name="connsiteY3" fmla="*/ 325120 h 493776"/>
              <a:gd name="connsiteX4" fmla="*/ 526288 w 1501648"/>
              <a:gd name="connsiteY4" fmla="*/ 471424 h 493776"/>
              <a:gd name="connsiteX5" fmla="*/ 1318768 w 1501648"/>
              <a:gd name="connsiteY5" fmla="*/ 459232 h 493776"/>
              <a:gd name="connsiteX6" fmla="*/ 1501648 w 1501648"/>
              <a:gd name="connsiteY6" fmla="*/ 264160 h 49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1648" h="493776">
                <a:moveTo>
                  <a:pt x="989584" y="20320"/>
                </a:moveTo>
                <a:cubicBezTo>
                  <a:pt x="787400" y="10160"/>
                  <a:pt x="585216" y="0"/>
                  <a:pt x="428752" y="20320"/>
                </a:cubicBezTo>
                <a:cubicBezTo>
                  <a:pt x="272288" y="40640"/>
                  <a:pt x="101600" y="91440"/>
                  <a:pt x="50800" y="142240"/>
                </a:cubicBezTo>
                <a:cubicBezTo>
                  <a:pt x="0" y="193040"/>
                  <a:pt x="44704" y="270256"/>
                  <a:pt x="123952" y="325120"/>
                </a:cubicBezTo>
                <a:cubicBezTo>
                  <a:pt x="203200" y="379984"/>
                  <a:pt x="327152" y="449072"/>
                  <a:pt x="526288" y="471424"/>
                </a:cubicBezTo>
                <a:cubicBezTo>
                  <a:pt x="725424" y="493776"/>
                  <a:pt x="1156208" y="493776"/>
                  <a:pt x="1318768" y="459232"/>
                </a:cubicBezTo>
                <a:cubicBezTo>
                  <a:pt x="1481328" y="424688"/>
                  <a:pt x="1491488" y="344424"/>
                  <a:pt x="1501648" y="26416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3404" y="390425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</a:t>
            </a:r>
            <a:r>
              <a:rPr lang="en-US" sz="1800" baseline="-25000" dirty="0" smtClean="0">
                <a:solidFill>
                  <a:srgbClr val="FF0000"/>
                </a:solidFill>
              </a:rPr>
              <a:t>CM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412956" y="3150382"/>
            <a:ext cx="1137920" cy="609600"/>
          </a:xfrm>
          <a:custGeom>
            <a:avLst/>
            <a:gdLst>
              <a:gd name="connsiteX0" fmla="*/ 1113536 w 1137920"/>
              <a:gd name="connsiteY0" fmla="*/ 193040 h 609600"/>
              <a:gd name="connsiteX1" fmla="*/ 723392 w 1137920"/>
              <a:gd name="connsiteY1" fmla="*/ 22352 h 609600"/>
              <a:gd name="connsiteX2" fmla="*/ 138176 w 1137920"/>
              <a:gd name="connsiteY2" fmla="*/ 58928 h 609600"/>
              <a:gd name="connsiteX3" fmla="*/ 4064 w 1137920"/>
              <a:gd name="connsiteY3" fmla="*/ 314960 h 609600"/>
              <a:gd name="connsiteX4" fmla="*/ 162560 w 1137920"/>
              <a:gd name="connsiteY4" fmla="*/ 558800 h 609600"/>
              <a:gd name="connsiteX5" fmla="*/ 784352 w 1137920"/>
              <a:gd name="connsiteY5" fmla="*/ 583184 h 609600"/>
              <a:gd name="connsiteX6" fmla="*/ 1137920 w 1137920"/>
              <a:gd name="connsiteY6" fmla="*/ 40030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7920" h="609600">
                <a:moveTo>
                  <a:pt x="1113536" y="193040"/>
                </a:moveTo>
                <a:cubicBezTo>
                  <a:pt x="999744" y="118872"/>
                  <a:pt x="885952" y="44704"/>
                  <a:pt x="723392" y="22352"/>
                </a:cubicBezTo>
                <a:cubicBezTo>
                  <a:pt x="560832" y="0"/>
                  <a:pt x="258064" y="10160"/>
                  <a:pt x="138176" y="58928"/>
                </a:cubicBezTo>
                <a:cubicBezTo>
                  <a:pt x="18288" y="107696"/>
                  <a:pt x="0" y="231648"/>
                  <a:pt x="4064" y="314960"/>
                </a:cubicBezTo>
                <a:cubicBezTo>
                  <a:pt x="8128" y="398272"/>
                  <a:pt x="32512" y="514096"/>
                  <a:pt x="162560" y="558800"/>
                </a:cubicBezTo>
                <a:cubicBezTo>
                  <a:pt x="292608" y="603504"/>
                  <a:pt x="621792" y="609600"/>
                  <a:pt x="784352" y="583184"/>
                </a:cubicBezTo>
                <a:cubicBezTo>
                  <a:pt x="946912" y="556768"/>
                  <a:pt x="1042416" y="478536"/>
                  <a:pt x="1137920" y="40030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5724" y="327636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</a:t>
            </a:r>
            <a:r>
              <a:rPr lang="en-US" sz="1800" baseline="-25000" dirty="0" smtClean="0">
                <a:solidFill>
                  <a:srgbClr val="FF0000"/>
                </a:solidFill>
              </a:rPr>
              <a:t>DM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8497" y="5847009"/>
            <a:ext cx="5847007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Uncontrolled CM currents are a common cause of EMI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450" name="Straight Connector 21"/>
          <p:cNvCxnSpPr>
            <a:cxnSpLocks noChangeShapeType="1"/>
            <a:stCxn id="104459" idx="2"/>
          </p:cNvCxnSpPr>
          <p:nvPr/>
        </p:nvCxnSpPr>
        <p:spPr bwMode="auto">
          <a:xfrm>
            <a:off x="3722688" y="3721100"/>
            <a:ext cx="0" cy="44291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1044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It Really Common Mode?</a:t>
            </a:r>
          </a:p>
        </p:txBody>
      </p:sp>
      <p:sp>
        <p:nvSpPr>
          <p:cNvPr id="1044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a line-to-chassis measurement a common mode measurement?</a:t>
            </a:r>
          </a:p>
          <a:p>
            <a:pPr lvl="1"/>
            <a:r>
              <a:rPr lang="en-US" smtClean="0"/>
              <a:t>LVDS Example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943100" y="2414588"/>
            <a:ext cx="1436688" cy="15081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3379788" y="2636838"/>
            <a:ext cx="134937" cy="392112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104455" name="Straight Connector 9"/>
          <p:cNvCxnSpPr>
            <a:cxnSpLocks noChangeShapeType="1"/>
          </p:cNvCxnSpPr>
          <p:nvPr/>
        </p:nvCxnSpPr>
        <p:spPr bwMode="auto">
          <a:xfrm>
            <a:off x="3521075" y="2771775"/>
            <a:ext cx="922338" cy="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104456" name="Straight Connector 11"/>
          <p:cNvCxnSpPr>
            <a:cxnSpLocks noChangeShapeType="1"/>
          </p:cNvCxnSpPr>
          <p:nvPr/>
        </p:nvCxnSpPr>
        <p:spPr bwMode="auto">
          <a:xfrm>
            <a:off x="3529013" y="2886075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104457" name="Straight Connector 15"/>
          <p:cNvCxnSpPr>
            <a:cxnSpLocks noChangeShapeType="1"/>
          </p:cNvCxnSpPr>
          <p:nvPr/>
        </p:nvCxnSpPr>
        <p:spPr bwMode="auto">
          <a:xfrm flipH="1">
            <a:off x="3779838" y="2894013"/>
            <a:ext cx="6350" cy="3429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104458" name="Freeform 16"/>
          <p:cNvSpPr>
            <a:spLocks/>
          </p:cNvSpPr>
          <p:nvPr/>
        </p:nvSpPr>
        <p:spPr bwMode="auto">
          <a:xfrm>
            <a:off x="3379788" y="3140075"/>
            <a:ext cx="292100" cy="125413"/>
          </a:xfrm>
          <a:custGeom>
            <a:avLst/>
            <a:gdLst>
              <a:gd name="T0" fmla="*/ 0 w 292894"/>
              <a:gd name="T1" fmla="*/ 19088 h 125016"/>
              <a:gd name="T2" fmla="*/ 195687 w 292894"/>
              <a:gd name="T3" fmla="*/ 19088 h 125016"/>
              <a:gd name="T4" fmla="*/ 276665 w 292894"/>
              <a:gd name="T5" fmla="*/ 133623 h 125016"/>
              <a:gd name="T6" fmla="*/ 0 60000 65536"/>
              <a:gd name="T7" fmla="*/ 0 60000 65536"/>
              <a:gd name="T8" fmla="*/ 0 60000 65536"/>
              <a:gd name="T9" fmla="*/ 0 w 292894"/>
              <a:gd name="T10" fmla="*/ 0 h 125016"/>
              <a:gd name="T11" fmla="*/ 292894 w 292894"/>
              <a:gd name="T12" fmla="*/ 125016 h 125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94" h="125016">
                <a:moveTo>
                  <a:pt x="0" y="17859"/>
                </a:moveTo>
                <a:cubicBezTo>
                  <a:pt x="79176" y="8929"/>
                  <a:pt x="158353" y="0"/>
                  <a:pt x="207169" y="17859"/>
                </a:cubicBezTo>
                <a:cubicBezTo>
                  <a:pt x="255985" y="35719"/>
                  <a:pt x="274439" y="80367"/>
                  <a:pt x="292894" y="12501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3579813" y="3243263"/>
            <a:ext cx="285750" cy="47783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4460" name="Rectangle 18"/>
          <p:cNvSpPr>
            <a:spLocks noChangeArrowheads="1"/>
          </p:cNvSpPr>
          <p:nvPr/>
        </p:nvSpPr>
        <p:spPr bwMode="auto">
          <a:xfrm>
            <a:off x="3243263" y="4164013"/>
            <a:ext cx="1357312" cy="950912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4461" name="TextBox 19"/>
          <p:cNvSpPr txBox="1">
            <a:spLocks noChangeArrowheads="1"/>
          </p:cNvSpPr>
          <p:nvPr/>
        </p:nvSpPr>
        <p:spPr bwMode="auto">
          <a:xfrm>
            <a:off x="3479800" y="4478338"/>
            <a:ext cx="900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SCOPE</a:t>
            </a:r>
          </a:p>
        </p:txBody>
      </p:sp>
      <p:sp>
        <p:nvSpPr>
          <p:cNvPr id="104462" name="TextBox 22"/>
          <p:cNvSpPr txBox="1">
            <a:spLocks noChangeArrowheads="1"/>
          </p:cNvSpPr>
          <p:nvPr/>
        </p:nvSpPr>
        <p:spPr bwMode="auto">
          <a:xfrm>
            <a:off x="2386013" y="295751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EUT</a:t>
            </a:r>
          </a:p>
        </p:txBody>
      </p:sp>
      <p:cxnSp>
        <p:nvCxnSpPr>
          <p:cNvPr id="104463" name="Straight Connector 27"/>
          <p:cNvCxnSpPr>
            <a:cxnSpLocks noChangeShapeType="1"/>
          </p:cNvCxnSpPr>
          <p:nvPr/>
        </p:nvCxnSpPr>
        <p:spPr bwMode="auto">
          <a:xfrm>
            <a:off x="5562600" y="2667000"/>
            <a:ext cx="3810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104464" name="Straight Connector 29"/>
          <p:cNvCxnSpPr>
            <a:cxnSpLocks noChangeShapeType="1"/>
          </p:cNvCxnSpPr>
          <p:nvPr/>
        </p:nvCxnSpPr>
        <p:spPr bwMode="auto">
          <a:xfrm>
            <a:off x="5943600" y="2667000"/>
            <a:ext cx="152400" cy="304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104465" name="Straight Connector 31"/>
          <p:cNvCxnSpPr>
            <a:cxnSpLocks noChangeShapeType="1"/>
          </p:cNvCxnSpPr>
          <p:nvPr/>
        </p:nvCxnSpPr>
        <p:spPr bwMode="auto">
          <a:xfrm>
            <a:off x="6096000" y="2971800"/>
            <a:ext cx="5334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104466" name="Straight Connector 33"/>
          <p:cNvCxnSpPr>
            <a:cxnSpLocks noChangeShapeType="1"/>
          </p:cNvCxnSpPr>
          <p:nvPr/>
        </p:nvCxnSpPr>
        <p:spPr bwMode="auto">
          <a:xfrm flipV="1">
            <a:off x="6629400" y="2667000"/>
            <a:ext cx="152400" cy="304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104467" name="Straight Connector 39"/>
          <p:cNvCxnSpPr>
            <a:cxnSpLocks noChangeShapeType="1"/>
          </p:cNvCxnSpPr>
          <p:nvPr/>
        </p:nvCxnSpPr>
        <p:spPr bwMode="auto">
          <a:xfrm>
            <a:off x="6781800" y="2667000"/>
            <a:ext cx="5334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104468" name="Straight Connector 45"/>
          <p:cNvCxnSpPr>
            <a:cxnSpLocks noChangeShapeType="1"/>
          </p:cNvCxnSpPr>
          <p:nvPr/>
        </p:nvCxnSpPr>
        <p:spPr bwMode="auto">
          <a:xfrm>
            <a:off x="5562600" y="2971800"/>
            <a:ext cx="381000" cy="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104469" name="Straight Connector 47"/>
          <p:cNvCxnSpPr>
            <a:cxnSpLocks noChangeShapeType="1"/>
          </p:cNvCxnSpPr>
          <p:nvPr/>
        </p:nvCxnSpPr>
        <p:spPr bwMode="auto">
          <a:xfrm flipV="1">
            <a:off x="5943600" y="2667000"/>
            <a:ext cx="152400" cy="30480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104470" name="Straight Connector 49"/>
          <p:cNvCxnSpPr>
            <a:cxnSpLocks noChangeShapeType="1"/>
          </p:cNvCxnSpPr>
          <p:nvPr/>
        </p:nvCxnSpPr>
        <p:spPr bwMode="auto">
          <a:xfrm>
            <a:off x="6096000" y="2667000"/>
            <a:ext cx="533400" cy="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104471" name="Straight Connector 51"/>
          <p:cNvCxnSpPr>
            <a:cxnSpLocks noChangeShapeType="1"/>
          </p:cNvCxnSpPr>
          <p:nvPr/>
        </p:nvCxnSpPr>
        <p:spPr bwMode="auto">
          <a:xfrm>
            <a:off x="6629400" y="2667000"/>
            <a:ext cx="152400" cy="30480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104472" name="Straight Connector 53"/>
          <p:cNvCxnSpPr>
            <a:cxnSpLocks noChangeShapeType="1"/>
          </p:cNvCxnSpPr>
          <p:nvPr/>
        </p:nvCxnSpPr>
        <p:spPr bwMode="auto">
          <a:xfrm>
            <a:off x="6781800" y="2971800"/>
            <a:ext cx="533400" cy="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sp>
        <p:nvSpPr>
          <p:cNvPr id="104473" name="TextBox 55"/>
          <p:cNvSpPr txBox="1">
            <a:spLocks noChangeArrowheads="1"/>
          </p:cNvSpPr>
          <p:nvPr/>
        </p:nvSpPr>
        <p:spPr bwMode="auto">
          <a:xfrm>
            <a:off x="5257800" y="2438400"/>
            <a:ext cx="346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V</a:t>
            </a:r>
            <a:r>
              <a:rPr lang="en-US" sz="1200" baseline="-25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4474" name="TextBox 56"/>
          <p:cNvSpPr txBox="1">
            <a:spLocks noChangeArrowheads="1"/>
          </p:cNvSpPr>
          <p:nvPr/>
        </p:nvSpPr>
        <p:spPr bwMode="auto">
          <a:xfrm>
            <a:off x="5308600" y="2895600"/>
            <a:ext cx="312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V</a:t>
            </a:r>
            <a:r>
              <a:rPr lang="en-US" sz="1200" baseline="-25000">
                <a:solidFill>
                  <a:srgbClr val="0000FF"/>
                </a:solidFill>
              </a:rPr>
              <a:t>-</a:t>
            </a:r>
          </a:p>
        </p:txBody>
      </p:sp>
      <p:cxnSp>
        <p:nvCxnSpPr>
          <p:cNvPr id="104475" name="Straight Connector 58"/>
          <p:cNvCxnSpPr>
            <a:cxnSpLocks noChangeShapeType="1"/>
          </p:cNvCxnSpPr>
          <p:nvPr/>
        </p:nvCxnSpPr>
        <p:spPr bwMode="auto">
          <a:xfrm>
            <a:off x="5562600" y="3429000"/>
            <a:ext cx="1752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104476" name="TextBox 59"/>
          <p:cNvSpPr txBox="1">
            <a:spLocks noChangeArrowheads="1"/>
          </p:cNvSpPr>
          <p:nvPr/>
        </p:nvSpPr>
        <p:spPr bwMode="auto">
          <a:xfrm>
            <a:off x="5181600" y="32766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 V</a:t>
            </a:r>
          </a:p>
        </p:txBody>
      </p:sp>
      <p:cxnSp>
        <p:nvCxnSpPr>
          <p:cNvPr id="104477" name="Straight Connector 63"/>
          <p:cNvCxnSpPr>
            <a:cxnSpLocks noChangeShapeType="1"/>
          </p:cNvCxnSpPr>
          <p:nvPr/>
        </p:nvCxnSpPr>
        <p:spPr bwMode="auto">
          <a:xfrm>
            <a:off x="5562600" y="2819400"/>
            <a:ext cx="1752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104478" name="Right Brace 68"/>
          <p:cNvSpPr>
            <a:spLocks/>
          </p:cNvSpPr>
          <p:nvPr/>
        </p:nvSpPr>
        <p:spPr bwMode="auto">
          <a:xfrm>
            <a:off x="7391400" y="2819400"/>
            <a:ext cx="152400" cy="6096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04479" name="TextBox 69"/>
          <p:cNvSpPr txBox="1">
            <a:spLocks noChangeArrowheads="1"/>
          </p:cNvSpPr>
          <p:nvPr/>
        </p:nvSpPr>
        <p:spPr bwMode="auto">
          <a:xfrm>
            <a:off x="7543800" y="2971800"/>
            <a:ext cx="860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1.2 V typ.</a:t>
            </a:r>
          </a:p>
        </p:txBody>
      </p:sp>
      <p:cxnSp>
        <p:nvCxnSpPr>
          <p:cNvPr id="104480" name="Straight Arrow Connector 71"/>
          <p:cNvCxnSpPr>
            <a:cxnSpLocks noChangeShapeType="1"/>
            <a:endCxn id="104473" idx="1"/>
          </p:cNvCxnSpPr>
          <p:nvPr/>
        </p:nvCxnSpPr>
        <p:spPr bwMode="auto">
          <a:xfrm flipV="1">
            <a:off x="4572000" y="2576513"/>
            <a:ext cx="685800" cy="1666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81" name="Straight Arrow Connector 73"/>
          <p:cNvCxnSpPr>
            <a:cxnSpLocks noChangeShapeType="1"/>
            <a:endCxn id="104474" idx="1"/>
          </p:cNvCxnSpPr>
          <p:nvPr/>
        </p:nvCxnSpPr>
        <p:spPr bwMode="auto">
          <a:xfrm>
            <a:off x="4572000" y="2895600"/>
            <a:ext cx="736600" cy="138113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</p:cxnSp>
      <p:pic>
        <p:nvPicPr>
          <p:cNvPr id="384002" name="Picture 2" descr="https://encrypted-tbn2.gstatic.com/images?q=tbn:ANd9GcTsEyeR33G_fpsJinAq-BULQsqSfsYf5ADLUAHmuwZcKCXJckxEdA"/>
          <p:cNvPicPr>
            <a:picLocks noChangeAspect="1" noChangeArrowheads="1"/>
          </p:cNvPicPr>
          <p:nvPr/>
        </p:nvPicPr>
        <p:blipFill>
          <a:blip r:embed="rId2" cstate="print"/>
          <a:srcRect l="18065" t="14123"/>
          <a:stretch>
            <a:fillRect/>
          </a:stretch>
        </p:blipFill>
        <p:spPr bwMode="auto">
          <a:xfrm>
            <a:off x="7495505" y="5280066"/>
            <a:ext cx="1127661" cy="1577934"/>
          </a:xfrm>
          <a:prstGeom prst="rect">
            <a:avLst/>
          </a:prstGeom>
          <a:noFill/>
        </p:spPr>
      </p:pic>
      <p:sp>
        <p:nvSpPr>
          <p:cNvPr id="35" name="Rounded Rectangular Callout 34"/>
          <p:cNvSpPr/>
          <p:nvPr/>
        </p:nvSpPr>
        <p:spPr bwMode="auto">
          <a:xfrm>
            <a:off x="5087157" y="5666705"/>
            <a:ext cx="2060620" cy="914400"/>
          </a:xfrm>
          <a:prstGeom prst="wedgeRoundRectCallout">
            <a:avLst>
              <a:gd name="adj1" fmla="val 79936"/>
              <a:gd name="adj2" fmla="val -40317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1551" y="5756857"/>
            <a:ext cx="1912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 know…</a:t>
            </a:r>
          </a:p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It’s only common mode</a:t>
            </a:r>
          </a:p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But I don’t like it…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Maxwell’s Equations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751388" y="3292475"/>
          <a:ext cx="1401762" cy="722313"/>
        </p:xfrm>
        <a:graphic>
          <a:graphicData uri="http://schemas.openxmlformats.org/presentationml/2006/ole">
            <p:oleObj spid="_x0000_s107522" name="Equation" r:id="rId3" imgW="761760" imgH="393480" progId="Equation.3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4695825" y="4214813"/>
          <a:ext cx="3457575" cy="574675"/>
        </p:xfrm>
        <a:graphic>
          <a:graphicData uri="http://schemas.openxmlformats.org/presentationml/2006/ole">
            <p:oleObj spid="_x0000_s107523" name="Equation" r:id="rId4" imgW="1765080" imgH="291960" progId="Equation.3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4729163" y="4987925"/>
          <a:ext cx="2438400" cy="577850"/>
        </p:xfrm>
        <a:graphic>
          <a:graphicData uri="http://schemas.openxmlformats.org/presentationml/2006/ole">
            <p:oleObj spid="_x0000_s107524" name="Equation" r:id="rId5" imgW="1231560" imgH="291960" progId="Equation.3">
              <p:embed/>
            </p:oleObj>
          </a:graphicData>
        </a:graphic>
      </p:graphicFrame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4708525" y="5770563"/>
          <a:ext cx="1317625" cy="558800"/>
        </p:xfrm>
        <a:graphic>
          <a:graphicData uri="http://schemas.openxmlformats.org/presentationml/2006/ole">
            <p:oleObj spid="_x0000_s107525" name="Equation" r:id="rId6" imgW="685800" imgH="291960" progId="Equation.3">
              <p:embed/>
            </p:oleObj>
          </a:graphicData>
        </a:graphic>
      </p:graphicFrame>
      <p:sp>
        <p:nvSpPr>
          <p:cNvPr id="2059" name="TextBox 8"/>
          <p:cNvSpPr txBox="1">
            <a:spLocks noChangeArrowheads="1"/>
          </p:cNvSpPr>
          <p:nvPr/>
        </p:nvSpPr>
        <p:spPr bwMode="auto">
          <a:xfrm>
            <a:off x="1479550" y="2743200"/>
            <a:ext cx="192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Differential Forms</a:t>
            </a:r>
          </a:p>
        </p:txBody>
      </p:sp>
      <p:sp>
        <p:nvSpPr>
          <p:cNvPr id="2060" name="TextBox 9"/>
          <p:cNvSpPr txBox="1">
            <a:spLocks noChangeArrowheads="1"/>
          </p:cNvSpPr>
          <p:nvPr/>
        </p:nvSpPr>
        <p:spPr bwMode="auto">
          <a:xfrm>
            <a:off x="4729163" y="2743200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Integral Forms</a:t>
            </a:r>
          </a:p>
        </p:txBody>
      </p:sp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1762125" y="3255963"/>
          <a:ext cx="1414463" cy="752475"/>
        </p:xfrm>
        <a:graphic>
          <a:graphicData uri="http://schemas.openxmlformats.org/presentationml/2006/ole">
            <p:oleObj spid="_x0000_s107526" name="Equation" r:id="rId7" imgW="787320" imgH="419040" progId="Equation.3">
              <p:embed/>
            </p:oleObj>
          </a:graphicData>
        </a:graphic>
      </p:graphicFrame>
      <p:graphicFrame>
        <p:nvGraphicFramePr>
          <p:cNvPr id="2055" name="Object 12"/>
          <p:cNvGraphicFramePr>
            <a:graphicFrameLocks noChangeAspect="1"/>
          </p:cNvGraphicFramePr>
          <p:nvPr/>
        </p:nvGraphicFramePr>
        <p:xfrm>
          <a:off x="1782763" y="5802313"/>
          <a:ext cx="1004887" cy="388937"/>
        </p:xfrm>
        <a:graphic>
          <a:graphicData uri="http://schemas.openxmlformats.org/presentationml/2006/ole">
            <p:oleObj spid="_x0000_s107527" name="Equation" r:id="rId8" imgW="558720" imgH="215640" progId="Equation.3">
              <p:embed/>
            </p:oleObj>
          </a:graphicData>
        </a:graphic>
      </p:graphicFrame>
      <p:graphicFrame>
        <p:nvGraphicFramePr>
          <p:cNvPr id="2056" name="Object 13"/>
          <p:cNvGraphicFramePr>
            <a:graphicFrameLocks noChangeAspect="1"/>
          </p:cNvGraphicFramePr>
          <p:nvPr/>
        </p:nvGraphicFramePr>
        <p:xfrm>
          <a:off x="1689100" y="4865688"/>
          <a:ext cx="1506538" cy="752475"/>
        </p:xfrm>
        <a:graphic>
          <a:graphicData uri="http://schemas.openxmlformats.org/presentationml/2006/ole">
            <p:oleObj spid="_x0000_s107528" name="Equation" r:id="rId9" imgW="838080" imgH="419040" progId="Equation.3">
              <p:embed/>
            </p:oleObj>
          </a:graphicData>
        </a:graphic>
      </p:graphicFrame>
      <p:graphicFrame>
        <p:nvGraphicFramePr>
          <p:cNvPr id="2057" name="Object 15"/>
          <p:cNvGraphicFramePr>
            <a:graphicFrameLocks noChangeAspect="1"/>
          </p:cNvGraphicFramePr>
          <p:nvPr/>
        </p:nvGraphicFramePr>
        <p:xfrm>
          <a:off x="1636713" y="4046538"/>
          <a:ext cx="2262187" cy="752475"/>
        </p:xfrm>
        <a:graphic>
          <a:graphicData uri="http://schemas.openxmlformats.org/presentationml/2006/ole">
            <p:oleObj spid="_x0000_s107529" name="Equation" r:id="rId10" imgW="1257120" imgH="419040" progId="Equation.3">
              <p:embed/>
            </p:oleObj>
          </a:graphicData>
        </a:graphic>
      </p:graphicFrame>
      <p:pic>
        <p:nvPicPr>
          <p:cNvPr id="2061" name="Picture 22" descr="http://upload.wikimedia.org/wikipedia/commons/thumb/5/57/James_Clerk_Maxwell.png/225px-James_Clerk_Maxwell.png"/>
          <p:cNvPicPr>
            <a:picLocks noChangeAspect="1" noChangeArrowheads="1"/>
          </p:cNvPicPr>
          <p:nvPr/>
        </p:nvPicPr>
        <p:blipFill>
          <a:blip r:embed="rId11" cstate="print"/>
          <a:srcRect t="4546"/>
          <a:stretch>
            <a:fillRect/>
          </a:stretch>
        </p:blipFill>
        <p:spPr bwMode="auto">
          <a:xfrm>
            <a:off x="3876675" y="762000"/>
            <a:ext cx="1390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3657600" y="2209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James Clerk Maxwell (1831–1879)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8" name="Straight Connector 21"/>
          <p:cNvCxnSpPr>
            <a:cxnSpLocks noChangeShapeType="1"/>
            <a:stCxn id="41997" idx="2"/>
          </p:cNvCxnSpPr>
          <p:nvPr/>
        </p:nvCxnSpPr>
        <p:spPr bwMode="auto">
          <a:xfrm>
            <a:off x="3722688" y="3721100"/>
            <a:ext cx="0" cy="44291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419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It Really Common Mode (cont.)?</a:t>
            </a:r>
          </a:p>
        </p:txBody>
      </p:sp>
      <p:sp>
        <p:nvSpPr>
          <p:cNvPr id="419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Answer:  </a:t>
            </a:r>
            <a:r>
              <a:rPr lang="en-US" smtClean="0">
                <a:solidFill>
                  <a:srgbClr val="FF0000"/>
                </a:solidFill>
              </a:rPr>
              <a:t>NO.</a:t>
            </a: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1943100" y="2414588"/>
            <a:ext cx="1436688" cy="1508125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3379788" y="2636838"/>
            <a:ext cx="134937" cy="392112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41993" name="Straight Connector 9"/>
          <p:cNvCxnSpPr>
            <a:cxnSpLocks noChangeShapeType="1"/>
          </p:cNvCxnSpPr>
          <p:nvPr/>
        </p:nvCxnSpPr>
        <p:spPr bwMode="auto">
          <a:xfrm>
            <a:off x="3521075" y="2771775"/>
            <a:ext cx="922338" cy="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41994" name="Straight Connector 11"/>
          <p:cNvCxnSpPr>
            <a:cxnSpLocks noChangeShapeType="1"/>
          </p:cNvCxnSpPr>
          <p:nvPr/>
        </p:nvCxnSpPr>
        <p:spPr bwMode="auto">
          <a:xfrm>
            <a:off x="3529013" y="2886075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</p:spPr>
      </p:cxnSp>
      <p:cxnSp>
        <p:nvCxnSpPr>
          <p:cNvPr id="41995" name="Straight Connector 15"/>
          <p:cNvCxnSpPr>
            <a:cxnSpLocks noChangeShapeType="1"/>
          </p:cNvCxnSpPr>
          <p:nvPr/>
        </p:nvCxnSpPr>
        <p:spPr bwMode="auto">
          <a:xfrm flipH="1">
            <a:off x="3779838" y="2894013"/>
            <a:ext cx="6350" cy="3429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41996" name="Freeform 16"/>
          <p:cNvSpPr>
            <a:spLocks/>
          </p:cNvSpPr>
          <p:nvPr/>
        </p:nvSpPr>
        <p:spPr bwMode="auto">
          <a:xfrm>
            <a:off x="3379788" y="3140075"/>
            <a:ext cx="292100" cy="125413"/>
          </a:xfrm>
          <a:custGeom>
            <a:avLst/>
            <a:gdLst>
              <a:gd name="T0" fmla="*/ 0 w 292894"/>
              <a:gd name="T1" fmla="*/ 19088 h 125016"/>
              <a:gd name="T2" fmla="*/ 195687 w 292894"/>
              <a:gd name="T3" fmla="*/ 19088 h 125016"/>
              <a:gd name="T4" fmla="*/ 276665 w 292894"/>
              <a:gd name="T5" fmla="*/ 133623 h 125016"/>
              <a:gd name="T6" fmla="*/ 0 60000 65536"/>
              <a:gd name="T7" fmla="*/ 0 60000 65536"/>
              <a:gd name="T8" fmla="*/ 0 60000 65536"/>
              <a:gd name="T9" fmla="*/ 0 w 292894"/>
              <a:gd name="T10" fmla="*/ 0 h 125016"/>
              <a:gd name="T11" fmla="*/ 292894 w 292894"/>
              <a:gd name="T12" fmla="*/ 125016 h 125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894" h="125016">
                <a:moveTo>
                  <a:pt x="0" y="17859"/>
                </a:moveTo>
                <a:cubicBezTo>
                  <a:pt x="79176" y="8929"/>
                  <a:pt x="158353" y="0"/>
                  <a:pt x="207169" y="17859"/>
                </a:cubicBezTo>
                <a:cubicBezTo>
                  <a:pt x="255985" y="35719"/>
                  <a:pt x="274439" y="80367"/>
                  <a:pt x="292894" y="12501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579813" y="3243263"/>
            <a:ext cx="285750" cy="47783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ectangle 18"/>
          <p:cNvSpPr>
            <a:spLocks noChangeArrowheads="1"/>
          </p:cNvSpPr>
          <p:nvPr/>
        </p:nvSpPr>
        <p:spPr bwMode="auto">
          <a:xfrm>
            <a:off x="3243263" y="4164013"/>
            <a:ext cx="1357312" cy="950912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TextBox 19"/>
          <p:cNvSpPr txBox="1">
            <a:spLocks noChangeArrowheads="1"/>
          </p:cNvSpPr>
          <p:nvPr/>
        </p:nvSpPr>
        <p:spPr bwMode="auto">
          <a:xfrm>
            <a:off x="3479800" y="4478338"/>
            <a:ext cx="900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SCOPE</a:t>
            </a:r>
          </a:p>
        </p:txBody>
      </p:sp>
      <p:sp>
        <p:nvSpPr>
          <p:cNvPr id="42000" name="TextBox 22"/>
          <p:cNvSpPr txBox="1">
            <a:spLocks noChangeArrowheads="1"/>
          </p:cNvSpPr>
          <p:nvPr/>
        </p:nvSpPr>
        <p:spPr bwMode="auto">
          <a:xfrm>
            <a:off x="2386013" y="295751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EUT</a:t>
            </a:r>
          </a:p>
        </p:txBody>
      </p:sp>
      <p:cxnSp>
        <p:nvCxnSpPr>
          <p:cNvPr id="42001" name="Straight Connector 58"/>
          <p:cNvCxnSpPr>
            <a:cxnSpLocks noChangeShapeType="1"/>
          </p:cNvCxnSpPr>
          <p:nvPr/>
        </p:nvCxnSpPr>
        <p:spPr bwMode="auto">
          <a:xfrm>
            <a:off x="5562600" y="3724275"/>
            <a:ext cx="1752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42002" name="TextBox 59"/>
          <p:cNvSpPr txBox="1">
            <a:spLocks noChangeArrowheads="1"/>
          </p:cNvSpPr>
          <p:nvPr/>
        </p:nvSpPr>
        <p:spPr bwMode="auto">
          <a:xfrm>
            <a:off x="5181600" y="3571875"/>
            <a:ext cx="415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 V</a:t>
            </a:r>
          </a:p>
        </p:txBody>
      </p:sp>
      <p:cxnSp>
        <p:nvCxnSpPr>
          <p:cNvPr id="42003" name="Straight Connector 63"/>
          <p:cNvCxnSpPr>
            <a:cxnSpLocks noChangeShapeType="1"/>
          </p:cNvCxnSpPr>
          <p:nvPr/>
        </p:nvCxnSpPr>
        <p:spPr bwMode="auto">
          <a:xfrm>
            <a:off x="5562600" y="3114675"/>
            <a:ext cx="1752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none" w="lg" len="lg"/>
          </a:ln>
        </p:spPr>
      </p:cxnSp>
      <p:cxnSp>
        <p:nvCxnSpPr>
          <p:cNvPr id="42004" name="Straight Connector 35"/>
          <p:cNvCxnSpPr>
            <a:cxnSpLocks noChangeShapeType="1"/>
          </p:cNvCxnSpPr>
          <p:nvPr/>
        </p:nvCxnSpPr>
        <p:spPr bwMode="auto">
          <a:xfrm>
            <a:off x="5943600" y="4791075"/>
            <a:ext cx="152400" cy="60960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none" w="lg" len="lg"/>
          </a:ln>
        </p:spPr>
      </p:cxnSp>
      <p:cxnSp>
        <p:nvCxnSpPr>
          <p:cNvPr id="42005" name="Straight Connector 36"/>
          <p:cNvCxnSpPr>
            <a:cxnSpLocks noChangeShapeType="1"/>
          </p:cNvCxnSpPr>
          <p:nvPr/>
        </p:nvCxnSpPr>
        <p:spPr bwMode="auto">
          <a:xfrm>
            <a:off x="6096000" y="5400675"/>
            <a:ext cx="533400" cy="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none" w="lg" len="lg"/>
          </a:ln>
        </p:spPr>
      </p:cxnSp>
      <p:cxnSp>
        <p:nvCxnSpPr>
          <p:cNvPr id="42006" name="Straight Connector 37"/>
          <p:cNvCxnSpPr>
            <a:cxnSpLocks noChangeShapeType="1"/>
          </p:cNvCxnSpPr>
          <p:nvPr/>
        </p:nvCxnSpPr>
        <p:spPr bwMode="auto">
          <a:xfrm flipV="1">
            <a:off x="6629400" y="4791075"/>
            <a:ext cx="152400" cy="60960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none" w="lg" len="lg"/>
          </a:ln>
        </p:spPr>
      </p:cxnSp>
      <p:cxnSp>
        <p:nvCxnSpPr>
          <p:cNvPr id="42007" name="Straight Connector 38"/>
          <p:cNvCxnSpPr>
            <a:cxnSpLocks noChangeShapeType="1"/>
          </p:cNvCxnSpPr>
          <p:nvPr/>
        </p:nvCxnSpPr>
        <p:spPr bwMode="auto">
          <a:xfrm>
            <a:off x="6781800" y="4791075"/>
            <a:ext cx="533400" cy="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none" w="lg" len="lg"/>
          </a:ln>
        </p:spPr>
      </p:cxnSp>
      <p:cxnSp>
        <p:nvCxnSpPr>
          <p:cNvPr id="42008" name="Straight Connector 50"/>
          <p:cNvCxnSpPr>
            <a:cxnSpLocks noChangeShapeType="1"/>
          </p:cNvCxnSpPr>
          <p:nvPr/>
        </p:nvCxnSpPr>
        <p:spPr bwMode="auto">
          <a:xfrm>
            <a:off x="5562600" y="5095875"/>
            <a:ext cx="1752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42009" name="TextBox 52"/>
          <p:cNvSpPr txBox="1">
            <a:spLocks noChangeArrowheads="1"/>
          </p:cNvSpPr>
          <p:nvPr/>
        </p:nvSpPr>
        <p:spPr bwMode="auto">
          <a:xfrm>
            <a:off x="5264150" y="4943475"/>
            <a:ext cx="339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0 V</a:t>
            </a:r>
          </a:p>
        </p:txBody>
      </p:sp>
      <p:cxnSp>
        <p:nvCxnSpPr>
          <p:cNvPr id="42010" name="Straight Connector 67"/>
          <p:cNvCxnSpPr>
            <a:cxnSpLocks noChangeShapeType="1"/>
          </p:cNvCxnSpPr>
          <p:nvPr/>
        </p:nvCxnSpPr>
        <p:spPr bwMode="auto">
          <a:xfrm>
            <a:off x="6629400" y="1752600"/>
            <a:ext cx="381000" cy="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42011" name="Straight Connector 70"/>
          <p:cNvCxnSpPr>
            <a:cxnSpLocks noChangeShapeType="1"/>
          </p:cNvCxnSpPr>
          <p:nvPr/>
        </p:nvCxnSpPr>
        <p:spPr bwMode="auto">
          <a:xfrm flipV="1">
            <a:off x="7010400" y="1447800"/>
            <a:ext cx="152400" cy="30480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42012" name="Straight Connector 72"/>
          <p:cNvCxnSpPr>
            <a:cxnSpLocks noChangeShapeType="1"/>
          </p:cNvCxnSpPr>
          <p:nvPr/>
        </p:nvCxnSpPr>
        <p:spPr bwMode="auto">
          <a:xfrm>
            <a:off x="7162800" y="1447800"/>
            <a:ext cx="533400" cy="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42013" name="Straight Connector 74"/>
          <p:cNvCxnSpPr>
            <a:cxnSpLocks noChangeShapeType="1"/>
          </p:cNvCxnSpPr>
          <p:nvPr/>
        </p:nvCxnSpPr>
        <p:spPr bwMode="auto">
          <a:xfrm>
            <a:off x="7696200" y="1447800"/>
            <a:ext cx="152400" cy="30480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cxnSp>
        <p:nvCxnSpPr>
          <p:cNvPr id="42014" name="Straight Connector 75"/>
          <p:cNvCxnSpPr>
            <a:cxnSpLocks noChangeShapeType="1"/>
          </p:cNvCxnSpPr>
          <p:nvPr/>
        </p:nvCxnSpPr>
        <p:spPr bwMode="auto">
          <a:xfrm>
            <a:off x="7848600" y="1752600"/>
            <a:ext cx="533400" cy="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none" w="lg" len="lg"/>
          </a:ln>
        </p:spPr>
      </p:cxnSp>
      <p:sp>
        <p:nvSpPr>
          <p:cNvPr id="42015" name="TextBox 77"/>
          <p:cNvSpPr txBox="1">
            <a:spLocks noChangeArrowheads="1"/>
          </p:cNvSpPr>
          <p:nvPr/>
        </p:nvSpPr>
        <p:spPr bwMode="auto">
          <a:xfrm>
            <a:off x="6375400" y="1676400"/>
            <a:ext cx="312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V</a:t>
            </a:r>
            <a:r>
              <a:rPr lang="en-US" sz="1200" baseline="-25000">
                <a:solidFill>
                  <a:srgbClr val="0000FF"/>
                </a:solidFill>
              </a:rPr>
              <a:t>-</a:t>
            </a:r>
          </a:p>
        </p:txBody>
      </p:sp>
      <p:cxnSp>
        <p:nvCxnSpPr>
          <p:cNvPr id="42016" name="Straight Connector 78"/>
          <p:cNvCxnSpPr>
            <a:cxnSpLocks noChangeShapeType="1"/>
          </p:cNvCxnSpPr>
          <p:nvPr/>
        </p:nvCxnSpPr>
        <p:spPr bwMode="auto">
          <a:xfrm>
            <a:off x="6629400" y="2209800"/>
            <a:ext cx="1752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42017" name="TextBox 79"/>
          <p:cNvSpPr txBox="1">
            <a:spLocks noChangeArrowheads="1"/>
          </p:cNvSpPr>
          <p:nvPr/>
        </p:nvSpPr>
        <p:spPr bwMode="auto">
          <a:xfrm>
            <a:off x="6248400" y="20574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 V</a:t>
            </a:r>
          </a:p>
        </p:txBody>
      </p:sp>
      <p:cxnSp>
        <p:nvCxnSpPr>
          <p:cNvPr id="42018" name="Straight Connector 83"/>
          <p:cNvCxnSpPr>
            <a:cxnSpLocks noChangeShapeType="1"/>
          </p:cNvCxnSpPr>
          <p:nvPr/>
        </p:nvCxnSpPr>
        <p:spPr bwMode="auto">
          <a:xfrm>
            <a:off x="4419600" y="1447800"/>
            <a:ext cx="3810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42019" name="Straight Connector 84"/>
          <p:cNvCxnSpPr>
            <a:cxnSpLocks noChangeShapeType="1"/>
          </p:cNvCxnSpPr>
          <p:nvPr/>
        </p:nvCxnSpPr>
        <p:spPr bwMode="auto">
          <a:xfrm>
            <a:off x="4800600" y="1447800"/>
            <a:ext cx="152400" cy="304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42020" name="Straight Connector 85"/>
          <p:cNvCxnSpPr>
            <a:cxnSpLocks noChangeShapeType="1"/>
          </p:cNvCxnSpPr>
          <p:nvPr/>
        </p:nvCxnSpPr>
        <p:spPr bwMode="auto">
          <a:xfrm>
            <a:off x="4953000" y="1752600"/>
            <a:ext cx="5334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42021" name="Straight Connector 86"/>
          <p:cNvCxnSpPr>
            <a:cxnSpLocks noChangeShapeType="1"/>
          </p:cNvCxnSpPr>
          <p:nvPr/>
        </p:nvCxnSpPr>
        <p:spPr bwMode="auto">
          <a:xfrm flipV="1">
            <a:off x="5486400" y="1447800"/>
            <a:ext cx="152400" cy="30480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cxnSp>
        <p:nvCxnSpPr>
          <p:cNvPr id="42022" name="Straight Connector 87"/>
          <p:cNvCxnSpPr>
            <a:cxnSpLocks noChangeShapeType="1"/>
          </p:cNvCxnSpPr>
          <p:nvPr/>
        </p:nvCxnSpPr>
        <p:spPr bwMode="auto">
          <a:xfrm>
            <a:off x="5638800" y="1447800"/>
            <a:ext cx="5334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42023" name="TextBox 93"/>
          <p:cNvSpPr txBox="1">
            <a:spLocks noChangeArrowheads="1"/>
          </p:cNvSpPr>
          <p:nvPr/>
        </p:nvSpPr>
        <p:spPr bwMode="auto">
          <a:xfrm>
            <a:off x="4114800" y="1219200"/>
            <a:ext cx="346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V</a:t>
            </a:r>
            <a:r>
              <a:rPr lang="en-US" sz="1200" baseline="-2500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2024" name="Straight Connector 95"/>
          <p:cNvCxnSpPr>
            <a:cxnSpLocks noChangeShapeType="1"/>
          </p:cNvCxnSpPr>
          <p:nvPr/>
        </p:nvCxnSpPr>
        <p:spPr bwMode="auto">
          <a:xfrm>
            <a:off x="4419600" y="2209800"/>
            <a:ext cx="1752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42025" name="TextBox 96"/>
          <p:cNvSpPr txBox="1">
            <a:spLocks noChangeArrowheads="1"/>
          </p:cNvSpPr>
          <p:nvPr/>
        </p:nvSpPr>
        <p:spPr bwMode="auto">
          <a:xfrm>
            <a:off x="4038600" y="2057400"/>
            <a:ext cx="41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 V</a:t>
            </a:r>
          </a:p>
        </p:txBody>
      </p:sp>
      <p:cxnSp>
        <p:nvCxnSpPr>
          <p:cNvPr id="42026" name="Straight Connector 98"/>
          <p:cNvCxnSpPr>
            <a:cxnSpLocks noChangeShapeType="1"/>
          </p:cNvCxnSpPr>
          <p:nvPr/>
        </p:nvCxnSpPr>
        <p:spPr bwMode="auto">
          <a:xfrm>
            <a:off x="5562600" y="4791075"/>
            <a:ext cx="381000" cy="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none" w="lg" len="lg"/>
          </a:ln>
        </p:spPr>
      </p:cxn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315200" y="4638675"/>
          <a:ext cx="1241425" cy="314325"/>
        </p:xfrm>
        <a:graphic>
          <a:graphicData uri="http://schemas.openxmlformats.org/presentationml/2006/ole">
            <p:oleObj spid="_x0000_s622594" name="Equation" r:id="rId3" imgW="850680" imgH="215640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7391400" y="2928938"/>
          <a:ext cx="1130300" cy="500062"/>
        </p:xfrm>
        <a:graphic>
          <a:graphicData uri="http://schemas.openxmlformats.org/presentationml/2006/ole">
            <p:oleObj spid="_x0000_s622595" name="Equation" r:id="rId4" imgW="888840" imgH="393480" progId="Equation.3">
              <p:embed/>
            </p:oleObj>
          </a:graphicData>
        </a:graphic>
      </p:graphicFrame>
      <p:sp>
        <p:nvSpPr>
          <p:cNvPr id="42027" name="TextBox 104"/>
          <p:cNvSpPr txBox="1">
            <a:spLocks noChangeArrowheads="1"/>
          </p:cNvSpPr>
          <p:nvPr/>
        </p:nvSpPr>
        <p:spPr bwMode="auto">
          <a:xfrm>
            <a:off x="4953000" y="1066800"/>
            <a:ext cx="2940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FF0000"/>
                </a:solidFill>
              </a:rPr>
              <a:t>LINE-TO-GROUND</a:t>
            </a:r>
          </a:p>
        </p:txBody>
      </p:sp>
      <p:sp>
        <p:nvSpPr>
          <p:cNvPr id="42028" name="TextBox 105"/>
          <p:cNvSpPr txBox="1">
            <a:spLocks noChangeArrowheads="1"/>
          </p:cNvSpPr>
          <p:nvPr/>
        </p:nvSpPr>
        <p:spPr bwMode="auto">
          <a:xfrm>
            <a:off x="4953000" y="2819400"/>
            <a:ext cx="2940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FF0000"/>
                </a:solidFill>
              </a:rPr>
              <a:t>COMMON MODE</a:t>
            </a:r>
          </a:p>
        </p:txBody>
      </p:sp>
      <p:sp>
        <p:nvSpPr>
          <p:cNvPr id="42029" name="TextBox 106"/>
          <p:cNvSpPr txBox="1">
            <a:spLocks noChangeArrowheads="1"/>
          </p:cNvSpPr>
          <p:nvPr/>
        </p:nvSpPr>
        <p:spPr bwMode="auto">
          <a:xfrm>
            <a:off x="5029200" y="4376738"/>
            <a:ext cx="29400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solidFill>
                  <a:srgbClr val="FF0000"/>
                </a:solidFill>
              </a:rPr>
              <a:t>DIFFERENTIAL MODE</a:t>
            </a:r>
          </a:p>
        </p:txBody>
      </p:sp>
      <p:sp>
        <p:nvSpPr>
          <p:cNvPr id="42030" name="TextBox 107"/>
          <p:cNvSpPr txBox="1">
            <a:spLocks noChangeArrowheads="1"/>
          </p:cNvSpPr>
          <p:nvPr/>
        </p:nvSpPr>
        <p:spPr bwMode="auto">
          <a:xfrm>
            <a:off x="1447800" y="5875338"/>
            <a:ext cx="6248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LINE-TO-GROUND MEASUREMENT COMBINES COMMON MODE AND DIFFERENTIAL MODE INFORMATION.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IT IS </a:t>
            </a:r>
            <a:r>
              <a:rPr lang="en-US" u="sng">
                <a:solidFill>
                  <a:srgbClr val="FF0000"/>
                </a:solidFill>
              </a:rPr>
              <a:t>NOT</a:t>
            </a:r>
            <a:r>
              <a:rPr lang="en-US">
                <a:solidFill>
                  <a:srgbClr val="FF0000"/>
                </a:solidFill>
              </a:rPr>
              <a:t> A COMMON MODE MEASUREMENT.</a:t>
            </a:r>
          </a:p>
        </p:txBody>
      </p:sp>
      <p:sp>
        <p:nvSpPr>
          <p:cNvPr id="42031" name="TextBox 108"/>
          <p:cNvSpPr txBox="1">
            <a:spLocks noChangeArrowheads="1"/>
          </p:cNvSpPr>
          <p:nvPr/>
        </p:nvSpPr>
        <p:spPr bwMode="auto">
          <a:xfrm>
            <a:off x="6091238" y="3122613"/>
            <a:ext cx="6905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1.2 V typ.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 DM vs. CM Currents</a:t>
            </a:r>
            <a:endParaRPr lang="en-US" dirty="0"/>
          </a:p>
        </p:txBody>
      </p:sp>
      <p:pic>
        <p:nvPicPr>
          <p:cNvPr id="3" name="Picture 2" descr="20141017_095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247" y="1186543"/>
            <a:ext cx="9250437" cy="5203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 DM vs. CM Currents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</a:p>
          <a:p>
            <a:pPr lvl="1"/>
            <a:r>
              <a:rPr lang="en-US" sz="1600" dirty="0" smtClean="0"/>
              <a:t>R&amp;S FSH4 spectrum/network analyzer</a:t>
            </a:r>
          </a:p>
          <a:p>
            <a:pPr lvl="1"/>
            <a:r>
              <a:rPr lang="en-US" sz="1600" dirty="0" smtClean="0"/>
              <a:t>2 large coax cables with N-connectors</a:t>
            </a:r>
          </a:p>
          <a:p>
            <a:pPr lvl="1"/>
            <a:r>
              <a:rPr lang="en-US" sz="1600" dirty="0" smtClean="0"/>
              <a:t>2 N-BNC adaptors</a:t>
            </a:r>
          </a:p>
          <a:p>
            <a:pPr lvl="1"/>
            <a:r>
              <a:rPr lang="en-US" sz="1600" dirty="0" smtClean="0"/>
              <a:t>Fixture w/twisted pair, 2 banana-BNC adaptors</a:t>
            </a:r>
          </a:p>
          <a:p>
            <a:pPr lvl="1"/>
            <a:r>
              <a:rPr lang="en-US" sz="1600" dirty="0" smtClean="0"/>
              <a:t>RG-48 coax, 2 BNC-banana adaptors, 2 banana-BNC adaptors</a:t>
            </a:r>
          </a:p>
          <a:p>
            <a:pPr lvl="1"/>
            <a:r>
              <a:rPr lang="en-US" sz="1600" dirty="0" smtClean="0"/>
              <a:t>2 BNC-banana adaptors (for coax)</a:t>
            </a:r>
          </a:p>
          <a:p>
            <a:r>
              <a:rPr lang="en-US" sz="1600" dirty="0" smtClean="0"/>
              <a:t>Setup</a:t>
            </a:r>
          </a:p>
          <a:p>
            <a:pPr lvl="1"/>
            <a:r>
              <a:rPr lang="en-US" sz="1600" dirty="0" smtClean="0"/>
              <a:t>FSH4 in network analyzer mode</a:t>
            </a:r>
          </a:p>
          <a:p>
            <a:pPr lvl="1"/>
            <a:r>
              <a:rPr lang="en-US" sz="1600" dirty="0" smtClean="0"/>
              <a:t>Sweep from 100 kHz – 300 MHz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 DM vs. CM Currents (cont.)</a:t>
            </a:r>
            <a:endParaRPr lang="en-US" dirty="0"/>
          </a:p>
        </p:txBody>
      </p:sp>
      <p:pic>
        <p:nvPicPr>
          <p:cNvPr id="3" name="Picture 2" descr="20141017_095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90400"/>
            <a:ext cx="4569600" cy="2570400"/>
          </a:xfrm>
          <a:prstGeom prst="rect">
            <a:avLst/>
          </a:prstGeom>
        </p:spPr>
      </p:pic>
      <p:pic>
        <p:nvPicPr>
          <p:cNvPr id="4" name="Picture 3" descr="20141017_095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000" y="2390850"/>
            <a:ext cx="4556000" cy="256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2032" y="1045028"/>
            <a:ext cx="491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SINGLE WIRE MEASUREMENTS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856" y="5012871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(+) wire only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9" y="5012871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(-) wire only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 DM vs. CM Currents (cont.)</a:t>
            </a:r>
            <a:endParaRPr lang="en-US" dirty="0"/>
          </a:p>
        </p:txBody>
      </p:sp>
      <p:pic>
        <p:nvPicPr>
          <p:cNvPr id="4" name="Picture 3" descr="20141017_10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4850"/>
            <a:ext cx="4556000" cy="2562750"/>
          </a:xfrm>
          <a:prstGeom prst="rect">
            <a:avLst/>
          </a:prstGeom>
        </p:spPr>
      </p:pic>
      <p:pic>
        <p:nvPicPr>
          <p:cNvPr id="5" name="Picture 4" descr="20141017_10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52150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0800" y="5277600"/>
            <a:ext cx="602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NOTE:  This method measures 2x (6 dB higher) than the true DM current.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714" y="1045028"/>
            <a:ext cx="4178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DIFFERENTIAL MODE (DM)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 DM vs. CM Currents (cont.)</a:t>
            </a:r>
            <a:endParaRPr lang="en-US" dirty="0"/>
          </a:p>
        </p:txBody>
      </p:sp>
      <p:pic>
        <p:nvPicPr>
          <p:cNvPr id="3" name="Picture 2" descr="20141017_100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800" y="1874686"/>
            <a:ext cx="6604000" cy="3714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2661" y="1045028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COMMON MODE (CM)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 DM vs. CM Currents (cont.)</a:t>
            </a:r>
            <a:endParaRPr lang="en-US" dirty="0"/>
          </a:p>
        </p:txBody>
      </p:sp>
      <p:pic>
        <p:nvPicPr>
          <p:cNvPr id="67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6329"/>
            <a:ext cx="9144000" cy="53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 DM vs. CM Currents (cont.)</a:t>
            </a:r>
            <a:endParaRPr lang="en-US" dirty="0"/>
          </a:p>
        </p:txBody>
      </p:sp>
      <p:pic>
        <p:nvPicPr>
          <p:cNvPr id="3" name="Picture 2" descr="CM coax 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9949"/>
            <a:ext cx="4550229" cy="2559503"/>
          </a:xfrm>
          <a:prstGeom prst="rect">
            <a:avLst/>
          </a:prstGeom>
        </p:spPr>
      </p:pic>
      <p:pic>
        <p:nvPicPr>
          <p:cNvPr id="4" name="Picture 3" descr="CM coax te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706" y="2351307"/>
            <a:ext cx="4533293" cy="2549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8934" y="1045028"/>
            <a:ext cx="182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CM - COAX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1338" y="5012871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SHIELD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3841" y="5012871"/>
            <a:ext cx="231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TERMINATED SHIELD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3:  DM vs. CM Currents (cont.)</a:t>
            </a:r>
            <a:endParaRPr lang="en-US" dirty="0"/>
          </a:p>
        </p:txBody>
      </p:sp>
      <p:pic>
        <p:nvPicPr>
          <p:cNvPr id="678914" name="Picture 2"/>
          <p:cNvPicPr>
            <a:picLocks noChangeAspect="1" noChangeArrowheads="1"/>
          </p:cNvPicPr>
          <p:nvPr/>
        </p:nvPicPr>
        <p:blipFill>
          <a:blip r:embed="rId2" cstate="print"/>
          <a:srcRect r="4543"/>
          <a:stretch>
            <a:fillRect/>
          </a:stretch>
        </p:blipFill>
        <p:spPr bwMode="auto">
          <a:xfrm>
            <a:off x="151795" y="947058"/>
            <a:ext cx="8861573" cy="55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Remember Nothing Else From Today…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2875" y="1394858"/>
            <a:ext cx="7438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DO YOU KNOW WHERE YOUR CURRENTS ARE FLOWING?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5" y="4816475"/>
            <a:ext cx="1247775" cy="14366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3081" name="Rectangular Callout 31"/>
          <p:cNvSpPr>
            <a:spLocks noChangeArrowheads="1"/>
          </p:cNvSpPr>
          <p:nvPr/>
        </p:nvSpPr>
        <p:spPr bwMode="auto">
          <a:xfrm>
            <a:off x="3036888" y="4794250"/>
            <a:ext cx="2514600" cy="1000125"/>
          </a:xfrm>
          <a:prstGeom prst="wedgeRectCallout">
            <a:avLst>
              <a:gd name="adj1" fmla="val -66856"/>
              <a:gd name="adj2" fmla="val -4644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3082" name="Straight Arrow Connector 49"/>
          <p:cNvCxnSpPr>
            <a:cxnSpLocks noChangeShapeType="1"/>
          </p:cNvCxnSpPr>
          <p:nvPr/>
        </p:nvCxnSpPr>
        <p:spPr bwMode="auto">
          <a:xfrm flipH="1" flipV="1">
            <a:off x="6916738" y="5168900"/>
            <a:ext cx="382587" cy="25082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3083" name="Straight Arrow Connector 52"/>
          <p:cNvCxnSpPr>
            <a:cxnSpLocks noChangeShapeType="1"/>
          </p:cNvCxnSpPr>
          <p:nvPr/>
        </p:nvCxnSpPr>
        <p:spPr bwMode="auto">
          <a:xfrm>
            <a:off x="7594600" y="5619750"/>
            <a:ext cx="382588" cy="249238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3084" name="Straight Arrow Connector 55"/>
          <p:cNvCxnSpPr>
            <a:cxnSpLocks noChangeShapeType="1"/>
          </p:cNvCxnSpPr>
          <p:nvPr/>
        </p:nvCxnSpPr>
        <p:spPr bwMode="auto">
          <a:xfrm flipH="1">
            <a:off x="6935788" y="5638800"/>
            <a:ext cx="382587" cy="25082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prstDash val="dash"/>
            <a:round/>
            <a:headEnd/>
            <a:tailEnd/>
          </a:ln>
        </p:spPr>
      </p:cxnSp>
      <p:sp>
        <p:nvSpPr>
          <p:cNvPr id="3085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1250950"/>
          </a:xfrm>
        </p:spPr>
        <p:txBody>
          <a:bodyPr/>
          <a:lstStyle/>
          <a:p>
            <a:r>
              <a:rPr lang="en-US" smtClean="0"/>
              <a:t>Gauss’s Law for Electric Field: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Coulomb’s Law (the Force between charges):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0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Maxwell’s Equation #1:  Gauss’s Law for Electric Field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84325" y="1474788"/>
          <a:ext cx="1304925" cy="673100"/>
        </p:xfrm>
        <a:graphic>
          <a:graphicData uri="http://schemas.openxmlformats.org/presentationml/2006/ole">
            <p:oleObj spid="_x0000_s108546" name="Equation" r:id="rId4" imgW="761760" imgH="393480" progId="Equation.3">
              <p:embed/>
            </p:oleObj>
          </a:graphicData>
        </a:graphic>
      </p:graphicFrame>
      <p:sp>
        <p:nvSpPr>
          <p:cNvPr id="3087" name="TextBox 31"/>
          <p:cNvSpPr txBox="1">
            <a:spLocks noChangeArrowheads="1"/>
          </p:cNvSpPr>
          <p:nvPr/>
        </p:nvSpPr>
        <p:spPr bwMode="auto">
          <a:xfrm>
            <a:off x="3581400" y="3376613"/>
            <a:ext cx="34210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US">
                <a:solidFill>
                  <a:srgbClr val="FF0000"/>
                </a:solidFill>
              </a:rPr>
              <a:t>Charge produces an electric field</a:t>
            </a:r>
          </a:p>
        </p:txBody>
      </p:sp>
      <p:graphicFrame>
        <p:nvGraphicFramePr>
          <p:cNvPr id="3075" name="Object 36"/>
          <p:cNvGraphicFramePr>
            <a:graphicFrameLocks noChangeAspect="1"/>
          </p:cNvGraphicFramePr>
          <p:nvPr/>
        </p:nvGraphicFramePr>
        <p:xfrm>
          <a:off x="1516063" y="2549525"/>
          <a:ext cx="1371600" cy="673100"/>
        </p:xfrm>
        <a:graphic>
          <a:graphicData uri="http://schemas.openxmlformats.org/presentationml/2006/ole">
            <p:oleObj spid="_x0000_s108547" name="Equation" r:id="rId5" imgW="799920" imgH="393480" progId="Equation.3">
              <p:embed/>
            </p:oleObj>
          </a:graphicData>
        </a:graphic>
      </p:graphicFrame>
      <p:graphicFrame>
        <p:nvGraphicFramePr>
          <p:cNvPr id="3076" name="Object 37"/>
          <p:cNvGraphicFramePr>
            <a:graphicFrameLocks noChangeAspect="1"/>
          </p:cNvGraphicFramePr>
          <p:nvPr/>
        </p:nvGraphicFramePr>
        <p:xfrm>
          <a:off x="2143125" y="3265488"/>
          <a:ext cx="1196975" cy="687387"/>
        </p:xfrm>
        <a:graphic>
          <a:graphicData uri="http://schemas.openxmlformats.org/presentationml/2006/ole">
            <p:oleObj spid="_x0000_s108548" name="Equation" r:id="rId6" imgW="685800" imgH="393480" progId="Equation.3">
              <p:embed/>
            </p:oleObj>
          </a:graphicData>
        </a:graphic>
      </p:graphicFrame>
      <p:sp>
        <p:nvSpPr>
          <p:cNvPr id="61" name="TextBox 31"/>
          <p:cNvSpPr txBox="1">
            <a:spLocks noChangeArrowheads="1"/>
          </p:cNvSpPr>
          <p:nvPr/>
        </p:nvSpPr>
        <p:spPr bwMode="auto">
          <a:xfrm>
            <a:off x="858838" y="2359025"/>
            <a:ext cx="3486150" cy="25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sz="1050" dirty="0">
                <a:solidFill>
                  <a:srgbClr val="FF0000"/>
                </a:solidFill>
              </a:rPr>
              <a:t>Integrated over surface area of a sphere of radius r:</a:t>
            </a:r>
          </a:p>
        </p:txBody>
      </p:sp>
      <p:sp>
        <p:nvSpPr>
          <p:cNvPr id="3089" name="Oval 4"/>
          <p:cNvSpPr>
            <a:spLocks noChangeArrowheads="1"/>
          </p:cNvSpPr>
          <p:nvPr/>
        </p:nvSpPr>
        <p:spPr bwMode="auto">
          <a:xfrm>
            <a:off x="7281863" y="5341938"/>
            <a:ext cx="347662" cy="347662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90" name="TextBox 6"/>
          <p:cNvSpPr txBox="1">
            <a:spLocks noChangeArrowheads="1"/>
          </p:cNvSpPr>
          <p:nvPr/>
        </p:nvSpPr>
        <p:spPr bwMode="auto">
          <a:xfrm>
            <a:off x="7294563" y="5357813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Q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661400" y="4554538"/>
          <a:ext cx="217488" cy="369887"/>
        </p:xfrm>
        <a:graphic>
          <a:graphicData uri="http://schemas.openxmlformats.org/presentationml/2006/ole">
            <p:oleObj spid="_x0000_s108549" name="Equation" r:id="rId7" imgW="152280" imgH="203040" progId="Equation.3">
              <p:embed/>
            </p:oleObj>
          </a:graphicData>
        </a:graphic>
      </p:graphicFrame>
      <p:cxnSp>
        <p:nvCxnSpPr>
          <p:cNvPr id="3091" name="Straight Arrow Connector 50"/>
          <p:cNvCxnSpPr>
            <a:cxnSpLocks noChangeShapeType="1"/>
          </p:cNvCxnSpPr>
          <p:nvPr/>
        </p:nvCxnSpPr>
        <p:spPr bwMode="auto">
          <a:xfrm flipH="1" flipV="1">
            <a:off x="6259513" y="4741863"/>
            <a:ext cx="649287" cy="427037"/>
          </a:xfrm>
          <a:prstGeom prst="straightConnector1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3092" name="Straight Arrow Connector 53"/>
          <p:cNvCxnSpPr>
            <a:cxnSpLocks noChangeShapeType="1"/>
          </p:cNvCxnSpPr>
          <p:nvPr/>
        </p:nvCxnSpPr>
        <p:spPr bwMode="auto">
          <a:xfrm>
            <a:off x="7985125" y="5868988"/>
            <a:ext cx="649288" cy="428625"/>
          </a:xfrm>
          <a:prstGeom prst="straightConnector1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3093" name="Straight Arrow Connector 56"/>
          <p:cNvCxnSpPr>
            <a:cxnSpLocks noChangeShapeType="1"/>
          </p:cNvCxnSpPr>
          <p:nvPr/>
        </p:nvCxnSpPr>
        <p:spPr bwMode="auto">
          <a:xfrm flipH="1">
            <a:off x="6278563" y="5897563"/>
            <a:ext cx="649287" cy="427037"/>
          </a:xfrm>
          <a:prstGeom prst="straightConnector1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3094" name="TextBox 61"/>
          <p:cNvSpPr txBox="1">
            <a:spLocks noChangeArrowheads="1"/>
          </p:cNvSpPr>
          <p:nvPr/>
        </p:nvSpPr>
        <p:spPr bwMode="auto">
          <a:xfrm>
            <a:off x="7567613" y="5178425"/>
            <a:ext cx="233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</a:rPr>
              <a:t>r</a:t>
            </a:r>
          </a:p>
        </p:txBody>
      </p:sp>
      <p:cxnSp>
        <p:nvCxnSpPr>
          <p:cNvPr id="3095" name="Straight Arrow Connector 39"/>
          <p:cNvCxnSpPr>
            <a:cxnSpLocks noChangeShapeType="1"/>
          </p:cNvCxnSpPr>
          <p:nvPr/>
        </p:nvCxnSpPr>
        <p:spPr bwMode="auto">
          <a:xfrm flipV="1">
            <a:off x="7604125" y="5186363"/>
            <a:ext cx="384175" cy="25082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prstDash val="dash"/>
            <a:round/>
            <a:headEnd/>
            <a:tailEnd/>
          </a:ln>
        </p:spPr>
      </p:cxnSp>
      <p:sp>
        <p:nvSpPr>
          <p:cNvPr id="21" name="Rectangle 20"/>
          <p:cNvSpPr/>
          <p:nvPr/>
        </p:nvSpPr>
        <p:spPr bwMode="auto">
          <a:xfrm rot="3236316">
            <a:off x="7856538" y="5068888"/>
            <a:ext cx="255587" cy="261937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3078" name="Object 4"/>
          <p:cNvGraphicFramePr>
            <a:graphicFrameLocks noChangeAspect="1"/>
          </p:cNvGraphicFramePr>
          <p:nvPr/>
        </p:nvGraphicFramePr>
        <p:xfrm>
          <a:off x="7729538" y="4911725"/>
          <a:ext cx="230187" cy="201613"/>
        </p:xfrm>
        <a:graphic>
          <a:graphicData uri="http://schemas.openxmlformats.org/presentationml/2006/ole">
            <p:oleObj spid="_x0000_s108550" name="Equation" r:id="rId8" imgW="203040" imgH="177480" progId="Equation.3">
              <p:embed/>
            </p:oleObj>
          </a:graphicData>
        </a:graphic>
      </p:graphicFrame>
      <p:cxnSp>
        <p:nvCxnSpPr>
          <p:cNvPr id="3097" name="Straight Arrow Connector 43"/>
          <p:cNvCxnSpPr>
            <a:cxnSpLocks noChangeShapeType="1"/>
          </p:cNvCxnSpPr>
          <p:nvPr/>
        </p:nvCxnSpPr>
        <p:spPr bwMode="auto">
          <a:xfrm flipV="1">
            <a:off x="7994650" y="4759325"/>
            <a:ext cx="649288" cy="427038"/>
          </a:xfrm>
          <a:prstGeom prst="straightConnector1">
            <a:avLst/>
          </a:prstGeom>
          <a:noFill/>
          <a:ln w="12700" algn="ctr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6608763" y="4641850"/>
            <a:ext cx="1779587" cy="1779588"/>
          </a:xfrm>
          <a:prstGeom prst="ellipse">
            <a:avLst/>
          </a:prstGeom>
          <a:solidFill>
            <a:schemeClr val="bg1">
              <a:lumMod val="75000"/>
              <a:alpha val="36000"/>
            </a:schemeClr>
          </a:solidFill>
          <a:ln w="6350" algn="ctr">
            <a:solidFill>
              <a:schemeClr val="tx1"/>
            </a:solidFill>
            <a:prstDash val="solid"/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3079" name="Object 37"/>
          <p:cNvGraphicFramePr>
            <a:graphicFrameLocks noChangeAspect="1"/>
          </p:cNvGraphicFramePr>
          <p:nvPr/>
        </p:nvGraphicFramePr>
        <p:xfrm>
          <a:off x="3282950" y="4964113"/>
          <a:ext cx="2108200" cy="709612"/>
        </p:xfrm>
        <a:graphic>
          <a:graphicData uri="http://schemas.openxmlformats.org/presentationml/2006/ole">
            <p:oleObj spid="_x0000_s108551" name="Equation" r:id="rId9" imgW="1168200" imgH="393480" progId="Equation.3">
              <p:embed/>
            </p:oleObj>
          </a:graphicData>
        </a:graphic>
      </p:graphicFrame>
      <p:sp>
        <p:nvSpPr>
          <p:cNvPr id="3099" name="Oval 7"/>
          <p:cNvSpPr>
            <a:spLocks noChangeArrowheads="1"/>
          </p:cNvSpPr>
          <p:nvPr/>
        </p:nvSpPr>
        <p:spPr bwMode="auto">
          <a:xfrm>
            <a:off x="5880100" y="4446588"/>
            <a:ext cx="347663" cy="347662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Box 8"/>
          <p:cNvSpPr txBox="1">
            <a:spLocks noChangeArrowheads="1"/>
          </p:cNvSpPr>
          <p:nvPr/>
        </p:nvSpPr>
        <p:spPr bwMode="auto">
          <a:xfrm>
            <a:off x="5849938" y="4468813"/>
            <a:ext cx="45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Q</a:t>
            </a:r>
            <a:r>
              <a:rPr lang="en-US" sz="1200" i="1" baseline="-25000"/>
              <a:t>ext</a:t>
            </a:r>
          </a:p>
        </p:txBody>
      </p:sp>
      <p:sp>
        <p:nvSpPr>
          <p:cNvPr id="3101" name="TextBox 28"/>
          <p:cNvSpPr txBox="1">
            <a:spLocks noChangeArrowheads="1"/>
          </p:cNvSpPr>
          <p:nvPr/>
        </p:nvSpPr>
        <p:spPr bwMode="auto">
          <a:xfrm>
            <a:off x="2957513" y="1450975"/>
            <a:ext cx="3848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47663" algn="r"/>
                <a:tab pos="398463" algn="l"/>
              </a:tabLst>
            </a:pPr>
            <a:r>
              <a:rPr lang="en-US" sz="1200">
                <a:solidFill>
                  <a:srgbClr val="FF0000"/>
                </a:solidFill>
              </a:rPr>
              <a:t>	E = 	electric field</a:t>
            </a:r>
          </a:p>
          <a:p>
            <a:pPr>
              <a:tabLst>
                <a:tab pos="347663" algn="r"/>
                <a:tab pos="398463" algn="l"/>
              </a:tabLst>
            </a:pPr>
            <a:r>
              <a:rPr lang="en-US" sz="1200">
                <a:solidFill>
                  <a:srgbClr val="FF0000"/>
                </a:solidFill>
              </a:rPr>
              <a:t>	Q = 	enclosed charge</a:t>
            </a:r>
          </a:p>
          <a:p>
            <a:pPr>
              <a:tabLst>
                <a:tab pos="347663" algn="r"/>
                <a:tab pos="398463" algn="l"/>
              </a:tabLst>
            </a:pPr>
            <a:r>
              <a:rPr lang="en-US" sz="1200">
                <a:solidFill>
                  <a:srgbClr val="FF0000"/>
                </a:solidFill>
              </a:rPr>
              <a:t>	ε = 	permittivity of medium</a:t>
            </a:r>
          </a:p>
          <a:p>
            <a:pPr>
              <a:tabLst>
                <a:tab pos="347663" algn="r"/>
                <a:tab pos="398463" algn="l"/>
              </a:tabLst>
            </a:pPr>
            <a:r>
              <a:rPr lang="en-US" sz="1200">
                <a:solidFill>
                  <a:srgbClr val="FF0000"/>
                </a:solidFill>
              </a:rPr>
              <a:t>	ds = 	elemental surface area of enclosing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Maxwell’s Equation #2:  Ampere’s Law</a:t>
            </a:r>
          </a:p>
        </p:txBody>
      </p:sp>
      <p:sp>
        <p:nvSpPr>
          <p:cNvPr id="41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Ampere’s Law: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70013" y="1558925"/>
          <a:ext cx="3170237" cy="525463"/>
        </p:xfrm>
        <a:graphic>
          <a:graphicData uri="http://schemas.openxmlformats.org/presentationml/2006/ole">
            <p:oleObj spid="_x0000_s109570" name="Equation" r:id="rId3" imgW="1765080" imgH="291960" progId="Equation.3">
              <p:embed/>
            </p:oleObj>
          </a:graphicData>
        </a:graphic>
      </p:graphicFrame>
      <p:sp>
        <p:nvSpPr>
          <p:cNvPr id="4104" name="Left Brace 15"/>
          <p:cNvSpPr>
            <a:spLocks/>
          </p:cNvSpPr>
          <p:nvPr/>
        </p:nvSpPr>
        <p:spPr bwMode="auto">
          <a:xfrm rot="-5400000">
            <a:off x="2618582" y="1854993"/>
            <a:ext cx="215900" cy="690563"/>
          </a:xfrm>
          <a:prstGeom prst="leftBrace">
            <a:avLst>
              <a:gd name="adj1" fmla="val 8337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2254250" y="2317750"/>
            <a:ext cx="920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conduction current, I</a:t>
            </a:r>
            <a:r>
              <a:rPr lang="en-US" sz="1000" baseline="-25000">
                <a:solidFill>
                  <a:srgbClr val="FF0000"/>
                </a:solidFill>
              </a:rPr>
              <a:t>C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(e.g. wire)</a:t>
            </a:r>
          </a:p>
        </p:txBody>
      </p:sp>
      <p:sp>
        <p:nvSpPr>
          <p:cNvPr id="4106" name="Left Brace 17"/>
          <p:cNvSpPr>
            <a:spLocks/>
          </p:cNvSpPr>
          <p:nvPr/>
        </p:nvSpPr>
        <p:spPr bwMode="auto">
          <a:xfrm rot="-5400000">
            <a:off x="3841751" y="1666875"/>
            <a:ext cx="233362" cy="1055687"/>
          </a:xfrm>
          <a:prstGeom prst="leftBrace">
            <a:avLst>
              <a:gd name="adj1" fmla="val 8356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3427413" y="2322513"/>
            <a:ext cx="10874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displacement current, I</a:t>
            </a:r>
            <a:r>
              <a:rPr lang="en-US" sz="1000" baseline="-25000">
                <a:solidFill>
                  <a:srgbClr val="FF0000"/>
                </a:solidFill>
              </a:rPr>
              <a:t>D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(e.g. dielectric)</a:t>
            </a:r>
          </a:p>
        </p:txBody>
      </p:sp>
      <p:sp>
        <p:nvSpPr>
          <p:cNvPr id="4108" name="TextBox 31"/>
          <p:cNvSpPr txBox="1">
            <a:spLocks noChangeArrowheads="1"/>
          </p:cNvSpPr>
          <p:nvPr/>
        </p:nvSpPr>
        <p:spPr bwMode="auto">
          <a:xfrm>
            <a:off x="4870450" y="1616075"/>
            <a:ext cx="3511550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US">
                <a:solidFill>
                  <a:srgbClr val="FF0000"/>
                </a:solidFill>
              </a:rPr>
              <a:t>Current produces a magnetic field</a:t>
            </a: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2965450" y="3544888"/>
            <a:ext cx="2998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= magnetic field intensity </a:t>
            </a:r>
            <a:r>
              <a:rPr lang="en-US" b="0" i="1">
                <a:solidFill>
                  <a:srgbClr val="FF0000"/>
                </a:solidFill>
              </a:rPr>
              <a:t>(A/m)</a:t>
            </a:r>
          </a:p>
        </p:txBody>
      </p:sp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1724025" y="3340100"/>
          <a:ext cx="1262063" cy="744538"/>
        </p:xfrm>
        <a:graphic>
          <a:graphicData uri="http://schemas.openxmlformats.org/presentationml/2006/ole">
            <p:oleObj spid="_x0000_s109571" name="Equation" r:id="rId4" imgW="583920" imgH="393480" progId="Equation.3">
              <p:embed/>
            </p:oleObj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70013" y="5807075"/>
            <a:ext cx="6403975" cy="881063"/>
            <a:chOff x="1217664" y="5806567"/>
            <a:chExt cx="6402900" cy="881831"/>
          </a:xfrm>
        </p:grpSpPr>
        <p:sp>
          <p:nvSpPr>
            <p:cNvPr id="4119" name="TextBox 25"/>
            <p:cNvSpPr txBox="1">
              <a:spLocks noChangeArrowheads="1"/>
            </p:cNvSpPr>
            <p:nvPr/>
          </p:nvSpPr>
          <p:spPr bwMode="auto">
            <a:xfrm>
              <a:off x="1943664" y="6196223"/>
              <a:ext cx="56769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Magnetic field vector direction follows “right hand rule”</a:t>
              </a:r>
            </a:p>
          </p:txBody>
        </p:sp>
        <p:pic>
          <p:nvPicPr>
            <p:cNvPr id="4120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 r="4909"/>
            <a:stretch>
              <a:fillRect/>
            </a:stretch>
          </p:blipFill>
          <p:spPr bwMode="auto">
            <a:xfrm>
              <a:off x="1217664" y="5806567"/>
              <a:ext cx="847110" cy="8818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1268413" y="2947988"/>
          <a:ext cx="2343150" cy="414337"/>
        </p:xfrm>
        <a:graphic>
          <a:graphicData uri="http://schemas.openxmlformats.org/presentationml/2006/ole">
            <p:oleObj spid="_x0000_s109572" name="Equation" r:id="rId6" imgW="1295280" imgH="228600" progId="Equation.3">
              <p:embed/>
            </p:oleObj>
          </a:graphicData>
        </a:graphic>
      </p:graphicFrame>
      <p:cxnSp>
        <p:nvCxnSpPr>
          <p:cNvPr id="4111" name="Straight Connector 26"/>
          <p:cNvCxnSpPr>
            <a:cxnSpLocks noChangeShapeType="1"/>
          </p:cNvCxnSpPr>
          <p:nvPr/>
        </p:nvCxnSpPr>
        <p:spPr bwMode="auto">
          <a:xfrm rot="5400000">
            <a:off x="2828925" y="5326063"/>
            <a:ext cx="8509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2290763" y="4759325"/>
            <a:ext cx="1928812" cy="425450"/>
          </a:xfrm>
          <a:prstGeom prst="ellipse">
            <a:avLst/>
          </a:prstGeom>
          <a:solidFill>
            <a:schemeClr val="bg1">
              <a:lumMod val="85000"/>
              <a:alpha val="83000"/>
            </a:schemeClr>
          </a:solidFill>
          <a:ln w="57150" algn="ctr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4113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2906712" y="4602163"/>
            <a:ext cx="696913" cy="15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14" name="Straight Arrow Connector 30"/>
          <p:cNvCxnSpPr>
            <a:cxnSpLocks noChangeShapeType="1"/>
          </p:cNvCxnSpPr>
          <p:nvPr/>
        </p:nvCxnSpPr>
        <p:spPr bwMode="auto">
          <a:xfrm flipV="1">
            <a:off x="3562350" y="5164138"/>
            <a:ext cx="184150" cy="7937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115" name="TextBox 34"/>
          <p:cNvSpPr txBox="1">
            <a:spLocks noChangeArrowheads="1"/>
          </p:cNvSpPr>
          <p:nvPr/>
        </p:nvSpPr>
        <p:spPr bwMode="auto">
          <a:xfrm>
            <a:off x="3311525" y="4178300"/>
            <a:ext cx="1027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I = I</a:t>
            </a:r>
            <a:r>
              <a:rPr lang="en-US" i="1" baseline="-25000"/>
              <a:t>C</a:t>
            </a:r>
            <a:r>
              <a:rPr lang="en-US" i="1"/>
              <a:t> + I</a:t>
            </a:r>
            <a:r>
              <a:rPr lang="en-US" i="1" baseline="-25000"/>
              <a:t>D</a:t>
            </a:r>
          </a:p>
        </p:txBody>
      </p:sp>
      <p:cxnSp>
        <p:nvCxnSpPr>
          <p:cNvPr id="4116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2687638" y="4937125"/>
            <a:ext cx="552450" cy="1651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4117" name="TextBox 24"/>
          <p:cNvSpPr txBox="1">
            <a:spLocks noChangeArrowheads="1"/>
          </p:cNvSpPr>
          <p:nvPr/>
        </p:nvSpPr>
        <p:spPr bwMode="auto">
          <a:xfrm>
            <a:off x="2716213" y="4773613"/>
            <a:ext cx="265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</a:p>
        </p:txBody>
      </p:sp>
      <p:graphicFrame>
        <p:nvGraphicFramePr>
          <p:cNvPr id="4101" name="Object 23"/>
          <p:cNvGraphicFramePr>
            <a:graphicFrameLocks noChangeAspect="1"/>
          </p:cNvGraphicFramePr>
          <p:nvPr/>
        </p:nvGraphicFramePr>
        <p:xfrm>
          <a:off x="3508375" y="5095875"/>
          <a:ext cx="560388" cy="641350"/>
        </p:xfrm>
        <a:graphic>
          <a:graphicData uri="http://schemas.openxmlformats.org/presentationml/2006/ole">
            <p:oleObj spid="_x0000_s109573" name="Equation" r:id="rId7" imgW="177480" imgH="203040" progId="Equation.3">
              <p:embed/>
            </p:oleObj>
          </a:graphicData>
        </a:graphic>
      </p:graphicFrame>
      <p:sp>
        <p:nvSpPr>
          <p:cNvPr id="4118" name="Rectangle 23"/>
          <p:cNvSpPr>
            <a:spLocks noChangeArrowheads="1"/>
          </p:cNvSpPr>
          <p:nvPr/>
        </p:nvSpPr>
        <p:spPr bwMode="auto">
          <a:xfrm>
            <a:off x="4486275" y="4572000"/>
            <a:ext cx="3535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I = 1 A and r = 1/2</a:t>
            </a:r>
            <a:r>
              <a:rPr lang="el-GR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meter, </a:t>
            </a:r>
          </a:p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= 1 A/m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Maxwell’s Equation #3:  Faraday’s Law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796337" cy="3143250"/>
          </a:xfrm>
        </p:spPr>
        <p:txBody>
          <a:bodyPr/>
          <a:lstStyle/>
          <a:p>
            <a:r>
              <a:rPr lang="en-US" smtClean="0"/>
              <a:t>Faraday’s Law of Electromagnetic Induction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49363" y="1530350"/>
          <a:ext cx="2530475" cy="600075"/>
        </p:xfrm>
        <a:graphic>
          <a:graphicData uri="http://schemas.openxmlformats.org/presentationml/2006/ole">
            <p:oleObj spid="_x0000_s110594" name="Equation" r:id="rId3" imgW="1231560" imgH="291960" progId="Equation.3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1616075" y="2247900"/>
          <a:ext cx="1458913" cy="750888"/>
        </p:xfrm>
        <a:graphic>
          <a:graphicData uri="http://schemas.openxmlformats.org/presentationml/2006/ole">
            <p:oleObj spid="_x0000_s110595" name="Equation" r:id="rId4" imgW="761760" imgH="393480" progId="Equation.3">
              <p:embed/>
            </p:oleObj>
          </a:graphicData>
        </a:graphic>
      </p:graphicFrame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2644775" y="3563938"/>
          <a:ext cx="1268413" cy="481012"/>
        </p:xfrm>
        <a:graphic>
          <a:graphicData uri="http://schemas.openxmlformats.org/presentationml/2006/ole">
            <p:oleObj spid="_x0000_s110596" name="Equation" r:id="rId5" imgW="634680" imgH="241200" progId="Equation.3">
              <p:embed/>
            </p:oleObj>
          </a:graphicData>
        </a:graphic>
      </p:graphicFrame>
      <p:sp>
        <p:nvSpPr>
          <p:cNvPr id="5127" name="TextBox 36"/>
          <p:cNvSpPr txBox="1">
            <a:spLocks noChangeArrowheads="1"/>
          </p:cNvSpPr>
          <p:nvPr/>
        </p:nvSpPr>
        <p:spPr bwMode="auto">
          <a:xfrm>
            <a:off x="3941763" y="3665538"/>
            <a:ext cx="358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/>
              <a:t>magnetic flux density (Webers/m</a:t>
            </a:r>
            <a:r>
              <a:rPr lang="en-US" sz="1400" b="0" i="1" baseline="30000"/>
              <a:t>2</a:t>
            </a:r>
            <a:r>
              <a:rPr lang="en-US" sz="1400" b="0" i="1"/>
              <a:t> or Tesla)</a:t>
            </a:r>
          </a:p>
        </p:txBody>
      </p:sp>
      <p:sp>
        <p:nvSpPr>
          <p:cNvPr id="5128" name="TextBox 31"/>
          <p:cNvSpPr txBox="1">
            <a:spLocks noChangeArrowheads="1"/>
          </p:cNvSpPr>
          <p:nvPr/>
        </p:nvSpPr>
        <p:spPr bwMode="auto">
          <a:xfrm>
            <a:off x="3546475" y="2246313"/>
            <a:ext cx="3849688" cy="830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>
                <a:solidFill>
                  <a:srgbClr val="FF0000"/>
                </a:solidFill>
              </a:rPr>
              <a:t>Time varying magnetic flux produces an electromotive force (emf), </a:t>
            </a:r>
          </a:p>
          <a:p>
            <a:pPr marL="0" lvl="1"/>
            <a:r>
              <a:rPr lang="en-US">
                <a:solidFill>
                  <a:srgbClr val="FF0000"/>
                </a:solidFill>
              </a:rPr>
              <a:t>a.k.a. potential</a:t>
            </a:r>
          </a:p>
        </p:txBody>
      </p:sp>
      <p:cxnSp>
        <p:nvCxnSpPr>
          <p:cNvPr id="5129" name="Straight Connector 26"/>
          <p:cNvCxnSpPr>
            <a:cxnSpLocks noChangeShapeType="1"/>
          </p:cNvCxnSpPr>
          <p:nvPr/>
        </p:nvCxnSpPr>
        <p:spPr bwMode="auto">
          <a:xfrm rot="5400000">
            <a:off x="2119313" y="4962525"/>
            <a:ext cx="8509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1581150" y="4395788"/>
            <a:ext cx="1928813" cy="425450"/>
          </a:xfrm>
          <a:prstGeom prst="ellipse">
            <a:avLst/>
          </a:prstGeom>
          <a:solidFill>
            <a:schemeClr val="bg1">
              <a:lumMod val="85000"/>
              <a:alpha val="83000"/>
            </a:schemeClr>
          </a:solidFill>
          <a:ln w="57150" algn="ctr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5131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2197101" y="4238625"/>
            <a:ext cx="696912" cy="1587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132" name="TextBox 21"/>
          <p:cNvSpPr txBox="1">
            <a:spLocks noChangeArrowheads="1"/>
          </p:cNvSpPr>
          <p:nvPr/>
        </p:nvSpPr>
        <p:spPr bwMode="auto">
          <a:xfrm>
            <a:off x="2722563" y="4883150"/>
            <a:ext cx="6318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/>
              <a:t>V</a:t>
            </a:r>
            <a:r>
              <a:rPr lang="en-US" sz="2000" b="0" i="1" baseline="-25000"/>
              <a:t>emf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 rot="-180000">
            <a:off x="2616200" y="4676775"/>
            <a:ext cx="385763" cy="268288"/>
            <a:chOff x="723015" y="5773479"/>
            <a:chExt cx="386172" cy="269357"/>
          </a:xfrm>
        </p:grpSpPr>
        <p:sp>
          <p:nvSpPr>
            <p:cNvPr id="5134" name="Oval 32"/>
            <p:cNvSpPr>
              <a:spLocks noChangeArrowheads="1"/>
            </p:cNvSpPr>
            <p:nvPr/>
          </p:nvSpPr>
          <p:spPr bwMode="auto">
            <a:xfrm>
              <a:off x="779719" y="5773479"/>
              <a:ext cx="269357" cy="26935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Box 33"/>
            <p:cNvSpPr txBox="1">
              <a:spLocks noChangeArrowheads="1"/>
            </p:cNvSpPr>
            <p:nvPr/>
          </p:nvSpPr>
          <p:spPr bwMode="auto">
            <a:xfrm>
              <a:off x="723015" y="5800435"/>
              <a:ext cx="24397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0"/>
                <a:t>+</a:t>
              </a:r>
            </a:p>
          </p:txBody>
        </p:sp>
        <p:sp>
          <p:nvSpPr>
            <p:cNvPr id="5136" name="TextBox 34"/>
            <p:cNvSpPr txBox="1">
              <a:spLocks noChangeArrowheads="1"/>
            </p:cNvSpPr>
            <p:nvPr/>
          </p:nvSpPr>
          <p:spPr bwMode="auto">
            <a:xfrm>
              <a:off x="886049" y="5779171"/>
              <a:ext cx="223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0"/>
                <a:t>-</a:t>
              </a:r>
            </a:p>
          </p:txBody>
        </p:sp>
      </p:grpSp>
      <p:pic>
        <p:nvPicPr>
          <p:cNvPr id="17" name="Picture 98" descr="ANd9GcQhW8Je1fC0CEkypb2xAt5KmDfFeuTWBETpbCqKPrFDwd1dHxu6kg"/>
          <p:cNvPicPr>
            <a:picLocks noChangeAspect="1" noChangeArrowheads="1"/>
          </p:cNvPicPr>
          <p:nvPr/>
        </p:nvPicPr>
        <p:blipFill>
          <a:blip r:embed="rId6" cstate="print"/>
          <a:srcRect l="43824" r="18791" b="45279"/>
          <a:stretch>
            <a:fillRect/>
          </a:stretch>
        </p:blipFill>
        <p:spPr bwMode="auto">
          <a:xfrm>
            <a:off x="6606859" y="5136408"/>
            <a:ext cx="1584101" cy="173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 bwMode="auto">
          <a:xfrm>
            <a:off x="4250026" y="4829577"/>
            <a:ext cx="2343955" cy="965915"/>
          </a:xfrm>
          <a:prstGeom prst="wedgeRoundRectCallout">
            <a:avLst>
              <a:gd name="adj1" fmla="val 51894"/>
              <a:gd name="adj2" fmla="val 70663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1541" y="4881092"/>
            <a:ext cx="221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Life as we know it would not be possible without Faraday’s Law.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Gauss’s Law for Magnetic Field</a:t>
            </a:r>
          </a:p>
        </p:txBody>
      </p:sp>
      <p:sp>
        <p:nvSpPr>
          <p:cNvPr id="61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Maxwell’s Equation #4:  Gauss’s Law for Magnetic Field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284288" y="1555750"/>
          <a:ext cx="1901825" cy="811213"/>
        </p:xfrm>
        <a:graphic>
          <a:graphicData uri="http://schemas.openxmlformats.org/presentationml/2006/ole">
            <p:oleObj spid="_x0000_s111618" name="Equation" r:id="rId3" imgW="685800" imgH="291960" progId="Equation.3">
              <p:embed/>
            </p:oleObj>
          </a:graphicData>
        </a:graphic>
      </p:graphicFrame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3340100" y="1541463"/>
            <a:ext cx="5006975" cy="830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>
                <a:solidFill>
                  <a:srgbClr val="FF0000"/>
                </a:solidFill>
              </a:rPr>
              <a:t>There is no isolated magnetic “charge”;</a:t>
            </a:r>
          </a:p>
          <a:p>
            <a:pPr marL="0" lvl="1"/>
            <a:r>
              <a:rPr lang="en-US">
                <a:solidFill>
                  <a:srgbClr val="FF0000"/>
                </a:solidFill>
              </a:rPr>
              <a:t>No net magnetic flux through any closed surface;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All magnetic field lines form closed loops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14600" y="3121025"/>
            <a:ext cx="4114800" cy="2232025"/>
            <a:chOff x="2580968" y="3120513"/>
            <a:chExt cx="4113571" cy="2233151"/>
          </a:xfrm>
        </p:grpSpPr>
        <p:sp>
          <p:nvSpPr>
            <p:cNvPr id="6153" name="Freeform 6"/>
            <p:cNvSpPr>
              <a:spLocks/>
            </p:cNvSpPr>
            <p:nvPr/>
          </p:nvSpPr>
          <p:spPr bwMode="auto">
            <a:xfrm>
              <a:off x="3532240" y="4159045"/>
              <a:ext cx="1777180" cy="420328"/>
            </a:xfrm>
            <a:custGeom>
              <a:avLst/>
              <a:gdLst>
                <a:gd name="T0" fmla="*/ 2147483647 w 737419"/>
                <a:gd name="T1" fmla="*/ 2147483647 h 208936"/>
                <a:gd name="T2" fmla="*/ 2147483647 w 737419"/>
                <a:gd name="T3" fmla="*/ 2147483647 h 208936"/>
                <a:gd name="T4" fmla="*/ 2147483647 w 737419"/>
                <a:gd name="T5" fmla="*/ 2147483647 h 208936"/>
                <a:gd name="T6" fmla="*/ 0 60000 65536"/>
                <a:gd name="T7" fmla="*/ 0 60000 65536"/>
                <a:gd name="T8" fmla="*/ 0 60000 65536"/>
                <a:gd name="T9" fmla="*/ 0 w 737419"/>
                <a:gd name="T10" fmla="*/ 0 h 208936"/>
                <a:gd name="T11" fmla="*/ 737419 w 737419"/>
                <a:gd name="T12" fmla="*/ 208936 h 208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7419" h="208936">
                  <a:moveTo>
                    <a:pt x="737419" y="208936"/>
                  </a:moveTo>
                  <a:lnTo>
                    <a:pt x="110613" y="31955"/>
                  </a:lnTo>
                  <a:cubicBezTo>
                    <a:pt x="0" y="0"/>
                    <a:pt x="36871" y="8603"/>
                    <a:pt x="73742" y="17207"/>
                  </a:cubicBez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lg" len="lg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 rot="720000">
              <a:off x="4173795" y="4261055"/>
              <a:ext cx="614395" cy="246221"/>
              <a:chOff x="3465872" y="5861254"/>
              <a:chExt cx="614395" cy="246221"/>
            </a:xfrm>
          </p:grpSpPr>
          <p:sp>
            <p:nvSpPr>
              <p:cNvPr id="6162" name="Rectangle 14"/>
              <p:cNvSpPr>
                <a:spLocks noChangeArrowheads="1"/>
              </p:cNvSpPr>
              <p:nvPr/>
            </p:nvSpPr>
            <p:spPr bwMode="auto">
              <a:xfrm>
                <a:off x="3502743" y="5884813"/>
                <a:ext cx="523568" cy="19910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Box 15"/>
              <p:cNvSpPr txBox="1">
                <a:spLocks noChangeArrowheads="1"/>
              </p:cNvSpPr>
              <p:nvPr/>
            </p:nvSpPr>
            <p:spPr bwMode="auto">
              <a:xfrm>
                <a:off x="3465872" y="5861254"/>
                <a:ext cx="2776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164" name="TextBox 16"/>
              <p:cNvSpPr txBox="1">
                <a:spLocks noChangeArrowheads="1"/>
              </p:cNvSpPr>
              <p:nvPr/>
            </p:nvSpPr>
            <p:spPr bwMode="auto">
              <a:xfrm>
                <a:off x="3802627" y="5861254"/>
                <a:ext cx="2776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rgbClr val="FF0000"/>
                    </a:solidFill>
                  </a:rPr>
                  <a:t>S</a:t>
                </a:r>
              </a:p>
            </p:txBody>
          </p:sp>
        </p:grpSp>
        <p:sp>
          <p:nvSpPr>
            <p:cNvPr id="6" name="Oval 5"/>
            <p:cNvSpPr/>
            <p:nvPr/>
          </p:nvSpPr>
          <p:spPr bwMode="auto">
            <a:xfrm>
              <a:off x="2971376" y="3584297"/>
              <a:ext cx="2839190" cy="1769367"/>
            </a:xfrm>
            <a:prstGeom prst="ellipse">
              <a:avLst/>
            </a:prstGeom>
            <a:solidFill>
              <a:schemeClr val="bg1">
                <a:lumMod val="85000"/>
                <a:alpha val="48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 rot="3793854">
              <a:off x="3460078" y="4041833"/>
              <a:ext cx="255717" cy="261860"/>
            </a:xfrm>
            <a:prstGeom prst="rect">
              <a:avLst/>
            </a:prstGeom>
            <a:solidFill>
              <a:schemeClr val="bg1">
                <a:lumMod val="75000"/>
                <a:alpha val="87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6147" name="Object 4"/>
            <p:cNvGraphicFramePr>
              <a:graphicFrameLocks noChangeAspect="1"/>
            </p:cNvGraphicFramePr>
            <p:nvPr/>
          </p:nvGraphicFramePr>
          <p:xfrm>
            <a:off x="3333085" y="3892446"/>
            <a:ext cx="230187" cy="201613"/>
          </p:xfrm>
          <a:graphic>
            <a:graphicData uri="http://schemas.openxmlformats.org/presentationml/2006/ole">
              <p:oleObj spid="_x0000_s111619" name="Equation" r:id="rId4" imgW="203040" imgH="177480" progId="Equation.3">
                <p:embed/>
              </p:oleObj>
            </a:graphicData>
          </a:graphic>
        </p:graphicFrame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2927962" y="3174693"/>
              <a:ext cx="314510" cy="307777"/>
              <a:chOff x="2112338" y="3012557"/>
              <a:chExt cx="314696" cy="307579"/>
            </a:xfrm>
          </p:grpSpPr>
          <p:sp>
            <p:nvSpPr>
              <p:cNvPr id="6160" name="TextBox 61"/>
              <p:cNvSpPr txBox="1">
                <a:spLocks noChangeArrowheads="1"/>
              </p:cNvSpPr>
              <p:nvPr/>
            </p:nvSpPr>
            <p:spPr bwMode="auto">
              <a:xfrm>
                <a:off x="2112338" y="3012557"/>
                <a:ext cx="314696" cy="307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i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cxnSp>
            <p:nvCxnSpPr>
              <p:cNvPr id="6161" name="Straight Arrow Connector 66"/>
              <p:cNvCxnSpPr>
                <a:cxnSpLocks noChangeShapeType="1"/>
              </p:cNvCxnSpPr>
              <p:nvPr/>
            </p:nvCxnSpPr>
            <p:spPr bwMode="auto">
              <a:xfrm>
                <a:off x="2218660" y="3042500"/>
                <a:ext cx="170121" cy="1588"/>
              </a:xfrm>
              <a:prstGeom prst="straightConnector1">
                <a:avLst/>
              </a:prstGeom>
              <a:noFill/>
              <a:ln w="3175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0" name="Rectangle 19"/>
            <p:cNvSpPr/>
            <p:nvPr/>
          </p:nvSpPr>
          <p:spPr bwMode="auto">
            <a:xfrm rot="3793854">
              <a:off x="5250243" y="4445261"/>
              <a:ext cx="255717" cy="261860"/>
            </a:xfrm>
            <a:prstGeom prst="rect">
              <a:avLst/>
            </a:prstGeom>
            <a:solidFill>
              <a:schemeClr val="bg1">
                <a:lumMod val="75000"/>
                <a:alpha val="87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Freeform 7"/>
            <p:cNvSpPr>
              <a:spLocks/>
            </p:cNvSpPr>
            <p:nvPr/>
          </p:nvSpPr>
          <p:spPr bwMode="auto">
            <a:xfrm>
              <a:off x="2580968" y="3120513"/>
              <a:ext cx="4113571" cy="1554726"/>
            </a:xfrm>
            <a:custGeom>
              <a:avLst/>
              <a:gdLst>
                <a:gd name="T0" fmla="*/ 1010264 w 4113571"/>
                <a:gd name="T1" fmla="*/ 1045906 h 1554726"/>
                <a:gd name="T2" fmla="*/ 184355 w 4113571"/>
                <a:gd name="T3" fmla="*/ 684571 h 1554726"/>
                <a:gd name="T4" fmla="*/ 73742 w 4113571"/>
                <a:gd name="T5" fmla="*/ 264242 h 1554726"/>
                <a:gd name="T6" fmla="*/ 626806 w 4113571"/>
                <a:gd name="T7" fmla="*/ 6145 h 1554726"/>
                <a:gd name="T8" fmla="*/ 2455607 w 4113571"/>
                <a:gd name="T9" fmla="*/ 227371 h 1554726"/>
                <a:gd name="T10" fmla="*/ 3893575 w 4113571"/>
                <a:gd name="T11" fmla="*/ 846803 h 1554726"/>
                <a:gd name="T12" fmla="*/ 3775587 w 4113571"/>
                <a:gd name="T13" fmla="*/ 1451487 h 1554726"/>
                <a:gd name="T14" fmla="*/ 2743201 w 4113571"/>
                <a:gd name="T15" fmla="*/ 1466235 h 15547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13571"/>
                <a:gd name="T25" fmla="*/ 0 h 1554726"/>
                <a:gd name="T26" fmla="*/ 4113571 w 4113571"/>
                <a:gd name="T27" fmla="*/ 1554726 h 15547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13571" h="1554726">
                  <a:moveTo>
                    <a:pt x="1010264" y="1045906"/>
                  </a:moveTo>
                  <a:cubicBezTo>
                    <a:pt x="675353" y="930377"/>
                    <a:pt x="340442" y="814848"/>
                    <a:pt x="184355" y="684571"/>
                  </a:cubicBezTo>
                  <a:cubicBezTo>
                    <a:pt x="28268" y="554294"/>
                    <a:pt x="0" y="377313"/>
                    <a:pt x="73742" y="264242"/>
                  </a:cubicBezTo>
                  <a:cubicBezTo>
                    <a:pt x="147484" y="151171"/>
                    <a:pt x="229829" y="12290"/>
                    <a:pt x="626806" y="6145"/>
                  </a:cubicBezTo>
                  <a:cubicBezTo>
                    <a:pt x="1023783" y="0"/>
                    <a:pt x="1911145" y="87261"/>
                    <a:pt x="2455606" y="227371"/>
                  </a:cubicBezTo>
                  <a:cubicBezTo>
                    <a:pt x="3000067" y="367481"/>
                    <a:pt x="3673577" y="642784"/>
                    <a:pt x="3893574" y="846803"/>
                  </a:cubicBezTo>
                  <a:cubicBezTo>
                    <a:pt x="4113571" y="1050822"/>
                    <a:pt x="3967316" y="1348248"/>
                    <a:pt x="3775587" y="1451487"/>
                  </a:cubicBezTo>
                  <a:cubicBezTo>
                    <a:pt x="3583858" y="1554726"/>
                    <a:pt x="3163529" y="1510480"/>
                    <a:pt x="2743200" y="1466235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5491930" y="4354666"/>
            <a:ext cx="230188" cy="201613"/>
          </p:xfrm>
          <a:graphic>
            <a:graphicData uri="http://schemas.openxmlformats.org/presentationml/2006/ole">
              <p:oleObj spid="_x0000_s111620" name="Equation" r:id="rId5" imgW="20304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23285</TotalTime>
  <Words>2582</Words>
  <Application>Microsoft Office PowerPoint</Application>
  <PresentationFormat>On-screen Show (4:3)</PresentationFormat>
  <Paragraphs>521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Blank Presentation</vt:lpstr>
      <vt:lpstr>Equation</vt:lpstr>
      <vt:lpstr>Slide 1</vt:lpstr>
      <vt:lpstr>Building Blocks</vt:lpstr>
      <vt:lpstr>Permittivity and Permeability</vt:lpstr>
      <vt:lpstr>Building Blocks</vt:lpstr>
      <vt:lpstr>Maxwell’s Equations</vt:lpstr>
      <vt:lpstr>Maxwell’s Equation #1:  Gauss’s Law for Electric Field</vt:lpstr>
      <vt:lpstr>Maxwell’s Equation #2:  Ampere’s Law</vt:lpstr>
      <vt:lpstr>Maxwell’s Equation #3:  Faraday’s Law</vt:lpstr>
      <vt:lpstr>Maxwell’s Equation #4:  Gauss’s Law for Magnetic Field</vt:lpstr>
      <vt:lpstr>Fields Begetting Fields</vt:lpstr>
      <vt:lpstr>Building Blocks</vt:lpstr>
      <vt:lpstr>What Is This Thing Called Electric Field?</vt:lpstr>
      <vt:lpstr>What Is This Thing Called Capacitance?</vt:lpstr>
      <vt:lpstr>Capacitive Reactance (Impedance)</vt:lpstr>
      <vt:lpstr>Building Blocks</vt:lpstr>
      <vt:lpstr>What Is This Thing Called Magnetic Field?</vt:lpstr>
      <vt:lpstr>What Is This Thing Called Inductance?</vt:lpstr>
      <vt:lpstr>Self Inductance and Mutual Inductance</vt:lpstr>
      <vt:lpstr>Inductive Reactance (Impedance)</vt:lpstr>
      <vt:lpstr>Power Trios</vt:lpstr>
      <vt:lpstr>Building Blocks</vt:lpstr>
      <vt:lpstr>Electric Field (Capacitive) Coupling</vt:lpstr>
      <vt:lpstr>Electric Field (Capacitive) Coupling</vt:lpstr>
      <vt:lpstr>Magnetic Field (Inductive) Coupling</vt:lpstr>
      <vt:lpstr>Demo 1:  Capacitive and Inductive Coupling</vt:lpstr>
      <vt:lpstr>Demo 1:  Capacitive and Inductive Coupling (cont.)</vt:lpstr>
      <vt:lpstr>Demo 1:  Capacitive and Inductive Coupling (cont.)</vt:lpstr>
      <vt:lpstr>Demo 1:  Capacitive and Inductive Coupling (cont.)</vt:lpstr>
      <vt:lpstr>Demo 1:  Capacitive and Inductive Coupling (cont.)</vt:lpstr>
      <vt:lpstr>Demo 1:  Capacitive and Inductive Coupling (cont.)</vt:lpstr>
      <vt:lpstr>Building Blocks</vt:lpstr>
      <vt:lpstr>Yin/Yang Relationship Between Current and Radiated Fields</vt:lpstr>
      <vt:lpstr>Yin/Yang Relationship Between Current and Radiated Fields (cont.)</vt:lpstr>
      <vt:lpstr>Building Blocks</vt:lpstr>
      <vt:lpstr>Demo 2:  Wave Propagation</vt:lpstr>
      <vt:lpstr>Wave Equations</vt:lpstr>
      <vt:lpstr>Wave Equations – General Solution</vt:lpstr>
      <vt:lpstr>Velocity of Propagation</vt:lpstr>
      <vt:lpstr>Impedance</vt:lpstr>
      <vt:lpstr>Wave Propagation (a practical look)</vt:lpstr>
      <vt:lpstr>Building Blocks</vt:lpstr>
      <vt:lpstr>Why Do EMC Folks Speak in dB?</vt:lpstr>
      <vt:lpstr>Some Handy dB Conversions</vt:lpstr>
      <vt:lpstr>Some Handy dB Conversions (cont.)</vt:lpstr>
      <vt:lpstr>dBm to dBμV Conversion for 50 Ω System</vt:lpstr>
      <vt:lpstr>dBμV to dBμA Conversion for 50 Ω System</vt:lpstr>
      <vt:lpstr>Building Blocks</vt:lpstr>
      <vt:lpstr>Differential Mode (DM) vs. Common Mode (CM)</vt:lpstr>
      <vt:lpstr>Is It Really Common Mode?</vt:lpstr>
      <vt:lpstr>Is It Really Common Mode (cont.)?</vt:lpstr>
      <vt:lpstr>Demo 3:  DM vs. CM Currents</vt:lpstr>
      <vt:lpstr>Demo 3:  DM vs. CM Currents (cont.)</vt:lpstr>
      <vt:lpstr>Demo 3:  DM vs. CM Currents (cont.)</vt:lpstr>
      <vt:lpstr>Demo 3:  DM vs. CM Currents (cont.)</vt:lpstr>
      <vt:lpstr>Demo 3:  DM vs. CM Currents (cont.)</vt:lpstr>
      <vt:lpstr>Demo 3:  DM vs. CM Currents (cont.)</vt:lpstr>
      <vt:lpstr>Demo 3:  DM vs. CM Currents (cont.)</vt:lpstr>
      <vt:lpstr>Demo 3:  DM vs. CM Currents (cont.)</vt:lpstr>
      <vt:lpstr>If You Remember Nothing Else From Today…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HSTNet User</dc:creator>
  <cp:lastModifiedBy>jcmcclos</cp:lastModifiedBy>
  <cp:revision>1062</cp:revision>
  <cp:lastPrinted>2003-08-21T14:26:29Z</cp:lastPrinted>
  <dcterms:created xsi:type="dcterms:W3CDTF">2003-05-13T12:20:03Z</dcterms:created>
  <dcterms:modified xsi:type="dcterms:W3CDTF">2014-10-26T20:24:50Z</dcterms:modified>
</cp:coreProperties>
</file>